
<file path=[Content_Types].xml><?xml version="1.0" encoding="utf-8"?>
<Types xmlns="http://schemas.openxmlformats.org/package/2006/content-types">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43D1A55-90EB-49EE-9136-7BAEF37BD5BA}">
  <a:tblStyle styleId="{643D1A55-90EB-49EE-9136-7BAEF37BD5B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Google Shape;358;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Google Shape;366;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7" name="Google Shape;36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 Id="rId3"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hyperlink" Target="https://thirdspacelearning.com/ub-interventions-general/?utm_source=download&amp;utm_medium=resource&amp;utm_campaign=tsl_february_2019&amp;utm_content=26_02_19_wr_ppt_year3_fractions_sp5"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p:cSld name="1_Title Slide">
    <p:spTree>
      <p:nvGrpSpPr>
        <p:cNvPr id="15" name="Shape 15"/>
        <p:cNvGrpSpPr/>
        <p:nvPr/>
      </p:nvGrpSpPr>
      <p:grpSpPr>
        <a:xfrm>
          <a:off x="0" y="0"/>
          <a:ext cx="0" cy="0"/>
          <a:chOff x="0" y="0"/>
          <a:chExt cx="0" cy="0"/>
        </a:xfrm>
      </p:grpSpPr>
      <p:pic>
        <p:nvPicPr>
          <p:cNvPr descr="Template-blue.jpg" id="16" name="Google Shape;16;p2"/>
          <p:cNvPicPr preferRelativeResize="0"/>
          <p:nvPr/>
        </p:nvPicPr>
        <p:blipFill rotWithShape="1">
          <a:blip r:embed="rId2">
            <a:alphaModFix/>
          </a:blip>
          <a:srcRect b="0" l="0" r="0" t="0"/>
          <a:stretch/>
        </p:blipFill>
        <p:spPr>
          <a:xfrm>
            <a:off x="65088" y="61915"/>
            <a:ext cx="9026525" cy="6730999"/>
          </a:xfrm>
          <a:prstGeom prst="rect">
            <a:avLst/>
          </a:prstGeom>
          <a:noFill/>
          <a:ln>
            <a:noFill/>
          </a:ln>
        </p:spPr>
      </p:pic>
      <p:pic>
        <p:nvPicPr>
          <p:cNvPr descr="corner.png" id="17" name="Google Shape;17;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 name="Google Shape;18;p2"/>
          <p:cNvSpPr txBox="1"/>
          <p:nvPr>
            <p:ph idx="11" type="ftr"/>
          </p:nvPr>
        </p:nvSpPr>
        <p:spPr>
          <a:xfrm>
            <a:off x="3124201" y="6356353"/>
            <a:ext cx="2895599" cy="365125"/>
          </a:xfrm>
          <a:prstGeom prst="rect">
            <a:avLst/>
          </a:prstGeom>
          <a:noFill/>
          <a:ln>
            <a:noFill/>
          </a:ln>
        </p:spPr>
        <p:txBody>
          <a:bodyPr anchorCtr="0" anchor="ctr" bIns="91425" lIns="91425" spcFirstLastPara="1" rIns="91425" wrap="square" tIns="91425">
            <a:noAutofit/>
          </a:bodyPr>
          <a:lstStyle>
            <a:lvl1pPr lvl="0" marR="0" algn="ctr">
              <a:spcBef>
                <a:spcPts val="0"/>
              </a:spcBef>
              <a:spcAft>
                <a:spcPts val="0"/>
              </a:spcAft>
              <a:buClr>
                <a:srgbClr val="FFFFFF"/>
              </a:buClr>
              <a:buSzPts val="900"/>
              <a:buFont typeface="Arial"/>
              <a:buNone/>
              <a:defRPr sz="900">
                <a:solidFill>
                  <a:srgbClr val="FFFFFF"/>
                </a:solidFill>
                <a:latin typeface="Arial"/>
                <a:ea typeface="Arial"/>
                <a:cs typeface="Arial"/>
                <a:sym typeface="Arial"/>
              </a:defRPr>
            </a:lvl1pPr>
            <a:lvl2pPr lvl="1"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2pPr>
            <a:lvl3pPr lvl="2"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3pPr>
            <a:lvl4pPr lvl="3"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4pPr>
            <a:lvl5pPr lvl="4"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5pPr>
            <a:lvl6pPr lvl="5"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6pPr>
            <a:lvl7pPr lvl="6"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7pPr>
            <a:lvl8pPr lvl="7"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8pPr>
            <a:lvl9pPr lvl="8"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9pPr>
          </a:lstStyle>
          <a:p/>
        </p:txBody>
      </p:sp>
      <p:pic>
        <p:nvPicPr>
          <p:cNvPr descr="logo-01.png" id="19" name="Google Shape;19;p2"/>
          <p:cNvPicPr preferRelativeResize="0"/>
          <p:nvPr/>
        </p:nvPicPr>
        <p:blipFill rotWithShape="1">
          <a:blip r:embed="rId4">
            <a:alphaModFix/>
          </a:blip>
          <a:srcRect b="0" l="0" r="0" t="0"/>
          <a:stretch/>
        </p:blipFill>
        <p:spPr>
          <a:xfrm>
            <a:off x="71823" y="281412"/>
            <a:ext cx="1046636" cy="1130299"/>
          </a:xfrm>
          <a:prstGeom prst="rect">
            <a:avLst/>
          </a:prstGeom>
          <a:noFill/>
          <a:ln>
            <a:noFill/>
          </a:ln>
        </p:spPr>
      </p:pic>
      <p:sp>
        <p:nvSpPr>
          <p:cNvPr id="20" name="Google Shape;20;p2"/>
          <p:cNvSpPr txBox="1"/>
          <p:nvPr/>
        </p:nvSpPr>
        <p:spPr>
          <a:xfrm>
            <a:off x="174002" y="4770438"/>
            <a:ext cx="2846291" cy="110799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6600" u="none" cap="none" strike="noStrike">
                <a:solidFill>
                  <a:srgbClr val="FFFFFF"/>
                </a:solidFill>
                <a:latin typeface="Arial"/>
                <a:ea typeface="Arial"/>
                <a:cs typeface="Arial"/>
                <a:sym typeface="Arial"/>
              </a:rPr>
              <a:t> </a:t>
            </a:r>
            <a:r>
              <a:rPr b="1" i="0" lang="en-GB" sz="6600" u="none" cap="none" strike="noStrike">
                <a:solidFill>
                  <a:srgbClr val="000000"/>
                </a:solidFill>
                <a:latin typeface="Arial"/>
                <a:ea typeface="Arial"/>
                <a:cs typeface="Arial"/>
                <a:sym typeface="Arial"/>
              </a:rPr>
              <a:t> </a:t>
            </a:r>
            <a:endParaRPr/>
          </a:p>
        </p:txBody>
      </p:sp>
      <p:sp>
        <p:nvSpPr>
          <p:cNvPr id="21" name="Google Shape;21;p2"/>
          <p:cNvSpPr txBox="1"/>
          <p:nvPr>
            <p:ph idx="1" type="body"/>
          </p:nvPr>
        </p:nvSpPr>
        <p:spPr>
          <a:xfrm>
            <a:off x="152400" y="4776789"/>
            <a:ext cx="2854569" cy="117157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6600"/>
              <a:buNone/>
              <a:defRPr sz="66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
          <p:cNvSpPr txBox="1"/>
          <p:nvPr>
            <p:ph idx="2" type="body"/>
          </p:nvPr>
        </p:nvSpPr>
        <p:spPr>
          <a:xfrm>
            <a:off x="5643836" y="4776788"/>
            <a:ext cx="3196004" cy="119221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6600"/>
              <a:buNone/>
              <a:defRPr sz="66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2"/>
          <p:cNvSpPr txBox="1"/>
          <p:nvPr>
            <p:ph idx="3" type="body"/>
          </p:nvPr>
        </p:nvSpPr>
        <p:spPr>
          <a:xfrm>
            <a:off x="595141" y="1473624"/>
            <a:ext cx="8298474" cy="2749550"/>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chemeClr val="lt1"/>
              </a:buClr>
              <a:buSzPts val="4505"/>
              <a:buNone/>
              <a:defRPr sz="4505">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9" name="Shape 79"/>
        <p:cNvGrpSpPr/>
        <p:nvPr/>
      </p:nvGrpSpPr>
      <p:grpSpPr>
        <a:xfrm>
          <a:off x="0" y="0"/>
          <a:ext cx="0" cy="0"/>
          <a:chOff x="0" y="0"/>
          <a:chExt cx="0" cy="0"/>
        </a:xfrm>
      </p:grpSpPr>
      <p:sp>
        <p:nvSpPr>
          <p:cNvPr id="80" name="Google Shape;80;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4" name="Shape 84"/>
        <p:cNvGrpSpPr/>
        <p:nvPr/>
      </p:nvGrpSpPr>
      <p:grpSpPr>
        <a:xfrm>
          <a:off x="0" y="0"/>
          <a:ext cx="0" cy="0"/>
          <a:chOff x="0" y="0"/>
          <a:chExt cx="0" cy="0"/>
        </a:xfrm>
      </p:grpSpPr>
      <p:sp>
        <p:nvSpPr>
          <p:cNvPr id="85" name="Google Shape;85;p1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2"/>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7" name="Google Shape;87;p12"/>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8" name="Google Shape;88;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91" name="Shape 91"/>
        <p:cNvGrpSpPr/>
        <p:nvPr/>
      </p:nvGrpSpPr>
      <p:grpSpPr>
        <a:xfrm>
          <a:off x="0" y="0"/>
          <a:ext cx="0" cy="0"/>
          <a:chOff x="0" y="0"/>
          <a:chExt cx="0" cy="0"/>
        </a:xfrm>
      </p:grpSpPr>
      <p:sp>
        <p:nvSpPr>
          <p:cNvPr id="92" name="Google Shape;92;p13"/>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3"/>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4" name="Google Shape;94;p13"/>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8" name="Shape 98"/>
        <p:cNvGrpSpPr/>
        <p:nvPr/>
      </p:nvGrpSpPr>
      <p:grpSpPr>
        <a:xfrm>
          <a:off x="0" y="0"/>
          <a:ext cx="0" cy="0"/>
          <a:chOff x="0" y="0"/>
          <a:chExt cx="0" cy="0"/>
        </a:xfrm>
      </p:grpSpPr>
      <p:sp>
        <p:nvSpPr>
          <p:cNvPr id="99" name="Google Shape;99;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4"/>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15"/>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5"/>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1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Slide BG">
  <p:cSld name="1_Slide BG">
    <p:spTree>
      <p:nvGrpSpPr>
        <p:cNvPr id="24" name="Shape 24"/>
        <p:cNvGrpSpPr/>
        <p:nvPr/>
      </p:nvGrpSpPr>
      <p:grpSpPr>
        <a:xfrm>
          <a:off x="0" y="0"/>
          <a:ext cx="0" cy="0"/>
          <a:chOff x="0" y="0"/>
          <a:chExt cx="0" cy="0"/>
        </a:xfrm>
      </p:grpSpPr>
      <p:sp>
        <p:nvSpPr>
          <p:cNvPr id="25" name="Google Shape;25;p3"/>
          <p:cNvSpPr/>
          <p:nvPr/>
        </p:nvSpPr>
        <p:spPr>
          <a:xfrm>
            <a:off x="0" y="-4274"/>
            <a:ext cx="1332362" cy="513799"/>
          </a:xfrm>
          <a:prstGeom prst="rect">
            <a:avLst/>
          </a:prstGeom>
          <a:solidFill>
            <a:srgbClr val="FADF47"/>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1400">
              <a:solidFill>
                <a:srgbClr val="92D050"/>
              </a:solidFill>
              <a:latin typeface="Arial"/>
              <a:ea typeface="Arial"/>
              <a:cs typeface="Arial"/>
              <a:sym typeface="Arial"/>
            </a:endParaRPr>
          </a:p>
        </p:txBody>
      </p:sp>
      <p:sp>
        <p:nvSpPr>
          <p:cNvPr id="26" name="Google Shape;26;p3"/>
          <p:cNvSpPr/>
          <p:nvPr/>
        </p:nvSpPr>
        <p:spPr>
          <a:xfrm>
            <a:off x="1331643" y="-718"/>
            <a:ext cx="7812358" cy="510646"/>
          </a:xfrm>
          <a:prstGeom prst="rect">
            <a:avLst/>
          </a:prstGeom>
          <a:solidFill>
            <a:srgbClr val="388CDA"/>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1" lang="en-GB" sz="1200">
                <a:solidFill>
                  <a:schemeClr val="lt1"/>
                </a:solidFill>
                <a:latin typeface="Arial"/>
                <a:ea typeface="Arial"/>
                <a:cs typeface="Arial"/>
                <a:sym typeface="Arial"/>
              </a:rPr>
              <a:t>Year 3 Fractions Lesson 8</a:t>
            </a:r>
            <a:endParaRPr sz="1400">
              <a:solidFill>
                <a:schemeClr val="lt1"/>
              </a:solidFill>
              <a:latin typeface="Arial"/>
              <a:ea typeface="Arial"/>
              <a:cs typeface="Arial"/>
              <a:sym typeface="Arial"/>
            </a:endParaRPr>
          </a:p>
        </p:txBody>
      </p:sp>
      <p:sp>
        <p:nvSpPr>
          <p:cNvPr id="27" name="Google Shape;27;p3"/>
          <p:cNvSpPr txBox="1"/>
          <p:nvPr/>
        </p:nvSpPr>
        <p:spPr>
          <a:xfrm>
            <a:off x="382588" y="6521242"/>
            <a:ext cx="8720586" cy="46166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200">
              <a:solidFill>
                <a:schemeClr val="dk1"/>
              </a:solidFill>
              <a:latin typeface="Arial"/>
              <a:ea typeface="Arial"/>
              <a:cs typeface="Arial"/>
              <a:sym typeface="Arial"/>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sp>
        <p:nvSpPr>
          <p:cNvPr id="28" name="Google Shape;28;p3"/>
          <p:cNvSpPr txBox="1"/>
          <p:nvPr/>
        </p:nvSpPr>
        <p:spPr>
          <a:xfrm>
            <a:off x="306387" y="768298"/>
            <a:ext cx="4092229" cy="55707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GB" sz="1600" u="none" cap="none" strike="noStrike">
                <a:solidFill>
                  <a:schemeClr val="dk1"/>
                </a:solidFill>
                <a:latin typeface="Arial"/>
                <a:ea typeface="Arial"/>
                <a:cs typeface="Arial"/>
                <a:sym typeface="Arial"/>
              </a:rPr>
              <a:t>At Third Space Learning we provide personalised online lessons from specialist maths tutors to support the target groups in your school.</a:t>
            </a:r>
            <a:endParaRPr/>
          </a:p>
          <a:p>
            <a:pPr indent="0" lvl="0" marL="0" marR="0" rtl="0" algn="l">
              <a:lnSpc>
                <a:spcPct val="100000"/>
              </a:lnSpc>
              <a:spcBef>
                <a:spcPts val="0"/>
              </a:spcBef>
              <a:spcAft>
                <a:spcPts val="0"/>
              </a:spcAft>
              <a:buClr>
                <a:schemeClr val="dk1"/>
              </a:buClr>
              <a:buSzPts val="1600"/>
              <a:buFont typeface="Calibri"/>
              <a:buNone/>
            </a:pPr>
            <a:r>
              <a:t/>
            </a:r>
            <a:endParaRPr b="1"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These ready-to-go slides are designed to work alongside our interventions to supplement quality first teaching and raise attainment in maths for all pupils. </a:t>
            </a:r>
            <a:endParaRPr/>
          </a:p>
          <a:p>
            <a:pPr indent="0" lvl="0" marL="0" marR="0" rtl="0" algn="l">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To find out more about how you could use our 1-to-1 interventions year-round to boost maths progress in your school then get in touch:</a:t>
            </a:r>
            <a:endParaRPr/>
          </a:p>
          <a:p>
            <a:pPr indent="0" lvl="0" marL="0" marR="0" rtl="0" algn="l">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020 3771 0095 hello@thirdspacelearning.com</a:t>
            </a:r>
            <a:endParaRPr/>
          </a:p>
          <a:p>
            <a:pPr indent="0" lvl="0" marL="0" marR="0" rtl="0" algn="l">
              <a:spcBef>
                <a:spcPts val="0"/>
              </a:spcBef>
              <a:spcAft>
                <a:spcPts val="0"/>
              </a:spcAft>
              <a:buNone/>
            </a:pPr>
            <a:r>
              <a:t/>
            </a:r>
            <a:endParaRPr b="1" sz="1600">
              <a:solidFill>
                <a:schemeClr val="dk1"/>
              </a:solidFill>
              <a:latin typeface="Arial"/>
              <a:ea typeface="Arial"/>
              <a:cs typeface="Arial"/>
              <a:sym typeface="Arial"/>
            </a:endParaRPr>
          </a:p>
          <a:p>
            <a:pPr indent="0" lvl="0" marL="0" marR="0" rtl="0" algn="l">
              <a:spcBef>
                <a:spcPts val="0"/>
              </a:spcBef>
              <a:spcAft>
                <a:spcPts val="0"/>
              </a:spcAft>
              <a:buNone/>
            </a:pPr>
            <a:r>
              <a:rPr b="1" lang="en-GB" sz="1600">
                <a:solidFill>
                  <a:schemeClr val="dk1"/>
                </a:solidFill>
                <a:latin typeface="Arial"/>
                <a:ea typeface="Arial"/>
                <a:cs typeface="Arial"/>
                <a:sym typeface="Arial"/>
              </a:rPr>
              <a:t>Boosting maths progress through 1-to-1 conversations… </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9" name="Google Shape;29;p3"/>
          <p:cNvSpPr/>
          <p:nvPr/>
        </p:nvSpPr>
        <p:spPr>
          <a:xfrm>
            <a:off x="226024" y="121668"/>
            <a:ext cx="95090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200">
                <a:solidFill>
                  <a:schemeClr val="dk1"/>
                </a:solidFill>
                <a:latin typeface="Arial"/>
                <a:ea typeface="Arial"/>
                <a:cs typeface="Arial"/>
                <a:sym typeface="Arial"/>
              </a:rPr>
              <a:t>21/03/2019</a:t>
            </a:r>
            <a:endParaRPr sz="1200">
              <a:solidFill>
                <a:schemeClr val="dk1"/>
              </a:solidFill>
              <a:latin typeface="Calibri"/>
              <a:ea typeface="Calibri"/>
              <a:cs typeface="Calibri"/>
              <a:sym typeface="Calibri"/>
            </a:endParaRPr>
          </a:p>
        </p:txBody>
      </p:sp>
      <p:pic>
        <p:nvPicPr>
          <p:cNvPr id="30" name="Google Shape;30;p3"/>
          <p:cNvPicPr preferRelativeResize="0"/>
          <p:nvPr/>
        </p:nvPicPr>
        <p:blipFill rotWithShape="1">
          <a:blip r:embed="rId2">
            <a:alphaModFix/>
          </a:blip>
          <a:srcRect b="277" l="40123" r="15216" t="0"/>
          <a:stretch/>
        </p:blipFill>
        <p:spPr>
          <a:xfrm>
            <a:off x="4745385" y="509525"/>
            <a:ext cx="4398616" cy="6348475"/>
          </a:xfrm>
          <a:prstGeom prst="rect">
            <a:avLst/>
          </a:prstGeom>
          <a:noFill/>
          <a:ln>
            <a:noFill/>
          </a:ln>
        </p:spPr>
      </p:pic>
      <p:pic>
        <p:nvPicPr>
          <p:cNvPr descr="A close up of a logo&#10;&#10;Description generated with very high confidence" id="31" name="Google Shape;31;p3"/>
          <p:cNvPicPr preferRelativeResize="0"/>
          <p:nvPr/>
        </p:nvPicPr>
        <p:blipFill rotWithShape="1">
          <a:blip r:embed="rId3">
            <a:alphaModFix/>
          </a:blip>
          <a:srcRect b="0" l="0" r="0" t="0"/>
          <a:stretch/>
        </p:blipFill>
        <p:spPr>
          <a:xfrm>
            <a:off x="341761" y="6409707"/>
            <a:ext cx="2646941" cy="22226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lide BG">
  <p:cSld name="Slide BG">
    <p:spTree>
      <p:nvGrpSpPr>
        <p:cNvPr id="32" name="Shape 32"/>
        <p:cNvGrpSpPr/>
        <p:nvPr/>
      </p:nvGrpSpPr>
      <p:grpSpPr>
        <a:xfrm>
          <a:off x="0" y="0"/>
          <a:ext cx="0" cy="0"/>
          <a:chOff x="0" y="0"/>
          <a:chExt cx="0" cy="0"/>
        </a:xfrm>
      </p:grpSpPr>
      <p:sp>
        <p:nvSpPr>
          <p:cNvPr id="33" name="Google Shape;33;p4"/>
          <p:cNvSpPr/>
          <p:nvPr/>
        </p:nvSpPr>
        <p:spPr>
          <a:xfrm>
            <a:off x="0" y="-4274"/>
            <a:ext cx="1332362" cy="513799"/>
          </a:xfrm>
          <a:prstGeom prst="rect">
            <a:avLst/>
          </a:prstGeom>
          <a:solidFill>
            <a:srgbClr val="FADF47"/>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1400">
              <a:solidFill>
                <a:srgbClr val="92D050"/>
              </a:solidFill>
              <a:latin typeface="Arial"/>
              <a:ea typeface="Arial"/>
              <a:cs typeface="Arial"/>
              <a:sym typeface="Arial"/>
            </a:endParaRPr>
          </a:p>
        </p:txBody>
      </p:sp>
      <p:sp>
        <p:nvSpPr>
          <p:cNvPr id="34" name="Google Shape;34;p4"/>
          <p:cNvSpPr/>
          <p:nvPr/>
        </p:nvSpPr>
        <p:spPr>
          <a:xfrm>
            <a:off x="1331643" y="-718"/>
            <a:ext cx="7812358" cy="510646"/>
          </a:xfrm>
          <a:prstGeom prst="rect">
            <a:avLst/>
          </a:prstGeom>
          <a:solidFill>
            <a:srgbClr val="388CDA"/>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1" lang="en-GB" sz="1200">
                <a:solidFill>
                  <a:schemeClr val="lt1"/>
                </a:solidFill>
                <a:latin typeface="Arial"/>
                <a:ea typeface="Arial"/>
                <a:cs typeface="Arial"/>
                <a:sym typeface="Arial"/>
              </a:rPr>
              <a:t>Year 3 Fractions Lesson 8</a:t>
            </a:r>
            <a:endParaRPr sz="1400">
              <a:solidFill>
                <a:schemeClr val="lt1"/>
              </a:solidFill>
              <a:latin typeface="Arial"/>
              <a:ea typeface="Arial"/>
              <a:cs typeface="Arial"/>
              <a:sym typeface="Arial"/>
            </a:endParaRPr>
          </a:p>
        </p:txBody>
      </p:sp>
      <p:sp>
        <p:nvSpPr>
          <p:cNvPr id="35" name="Google Shape;35;p4"/>
          <p:cNvSpPr/>
          <p:nvPr/>
        </p:nvSpPr>
        <p:spPr>
          <a:xfrm>
            <a:off x="-35226" y="6408064"/>
            <a:ext cx="9179226" cy="50073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pic>
        <p:nvPicPr>
          <p:cNvPr descr="A close up of a logo&#10;&#10;Description generated with very high confidence" id="36" name="Google Shape;36;p4"/>
          <p:cNvPicPr preferRelativeResize="0"/>
          <p:nvPr/>
        </p:nvPicPr>
        <p:blipFill rotWithShape="1">
          <a:blip r:embed="rId2">
            <a:alphaModFix/>
          </a:blip>
          <a:srcRect b="0" l="0" r="0" t="0"/>
          <a:stretch/>
        </p:blipFill>
        <p:spPr>
          <a:xfrm>
            <a:off x="306388" y="6529811"/>
            <a:ext cx="2646941" cy="222263"/>
          </a:xfrm>
          <a:prstGeom prst="rect">
            <a:avLst/>
          </a:prstGeom>
          <a:noFill/>
          <a:ln>
            <a:noFill/>
          </a:ln>
        </p:spPr>
      </p:pic>
      <p:sp>
        <p:nvSpPr>
          <p:cNvPr id="37" name="Google Shape;37;p4"/>
          <p:cNvSpPr txBox="1"/>
          <p:nvPr/>
        </p:nvSpPr>
        <p:spPr>
          <a:xfrm>
            <a:off x="382588" y="6336576"/>
            <a:ext cx="8720586" cy="830997"/>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br>
              <a:rPr lang="en-GB" sz="1100">
                <a:solidFill>
                  <a:schemeClr val="dk1"/>
                </a:solidFill>
                <a:latin typeface="Arial"/>
                <a:ea typeface="Arial"/>
                <a:cs typeface="Arial"/>
                <a:sym typeface="Arial"/>
              </a:rPr>
            </a:br>
            <a:r>
              <a:rPr lang="en-GB" sz="1100" u="sng">
                <a:solidFill>
                  <a:schemeClr val="hlink"/>
                </a:solidFill>
                <a:latin typeface="Arial"/>
                <a:ea typeface="Arial"/>
                <a:cs typeface="Arial"/>
                <a:sym typeface="Arial"/>
                <a:hlinkClick r:id="rId3"/>
              </a:rPr>
              <a:t>thirdspacelearning.com</a:t>
            </a:r>
            <a:r>
              <a:rPr lang="en-GB" sz="1100">
                <a:solidFill>
                  <a:schemeClr val="dk1"/>
                </a:solidFill>
                <a:latin typeface="Arial"/>
                <a:ea typeface="Arial"/>
                <a:cs typeface="Arial"/>
                <a:sym typeface="Arial"/>
              </a:rPr>
              <a:t> Specialist 1-to-1 maths interventions and curriculum resources</a:t>
            </a:r>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sp>
        <p:nvSpPr>
          <p:cNvPr id="38" name="Google Shape;38;p4"/>
          <p:cNvSpPr txBox="1"/>
          <p:nvPr/>
        </p:nvSpPr>
        <p:spPr>
          <a:xfrm>
            <a:off x="166597" y="768298"/>
            <a:ext cx="8936577"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chemeClr val="dk1"/>
                </a:solidFill>
                <a:latin typeface="Arial"/>
                <a:ea typeface="Arial"/>
                <a:cs typeface="Arial"/>
                <a:sym typeface="Arial"/>
              </a:rPr>
              <a:t>To be able to find a unit fraction of an amount (2)</a:t>
            </a:r>
            <a:endParaRPr/>
          </a:p>
        </p:txBody>
      </p:sp>
      <p:graphicFrame>
        <p:nvGraphicFramePr>
          <p:cNvPr id="39" name="Google Shape;39;p4"/>
          <p:cNvGraphicFramePr/>
          <p:nvPr/>
        </p:nvGraphicFramePr>
        <p:xfrm>
          <a:off x="6815667" y="1366896"/>
          <a:ext cx="3000000" cy="3000000"/>
        </p:xfrm>
        <a:graphic>
          <a:graphicData uri="http://schemas.openxmlformats.org/drawingml/2006/table">
            <a:tbl>
              <a:tblPr bandRow="1" firstRow="1">
                <a:noFill/>
                <a:tableStyleId>{643D1A55-90EB-49EE-9136-7BAEF37BD5BA}</a:tableStyleId>
              </a:tblPr>
              <a:tblGrid>
                <a:gridCol w="2006600"/>
              </a:tblGrid>
              <a:tr h="1597050">
                <a:tc>
                  <a:txBody>
                    <a:bodyPr/>
                    <a:lstStyle/>
                    <a:p>
                      <a:pPr indent="0" lvl="0" marL="0" marR="0" rtl="0" algn="l">
                        <a:spcBef>
                          <a:spcPts val="0"/>
                        </a:spcBef>
                        <a:spcAft>
                          <a:spcPts val="0"/>
                        </a:spcAft>
                        <a:buClr>
                          <a:schemeClr val="dk1"/>
                        </a:buClr>
                        <a:buSzPts val="1400"/>
                        <a:buFont typeface="Arial"/>
                        <a:buNone/>
                      </a:pPr>
                      <a:r>
                        <a:rPr b="1" lang="en-GB" sz="1400" u="none" cap="none" strike="noStrike">
                          <a:latin typeface="Arial"/>
                          <a:ea typeface="Arial"/>
                          <a:cs typeface="Arial"/>
                          <a:sym typeface="Arial"/>
                        </a:rPr>
                        <a:t>Success Criteria:</a:t>
                      </a:r>
                      <a:endParaRPr/>
                    </a:p>
                    <a:p>
                      <a:pPr indent="0" lvl="0" marL="0" marR="0" rtl="0" algn="l">
                        <a:spcBef>
                          <a:spcPts val="0"/>
                        </a:spcBef>
                        <a:spcAft>
                          <a:spcPts val="0"/>
                        </a:spcAft>
                        <a:buClr>
                          <a:schemeClr val="dk1"/>
                        </a:buClr>
                        <a:buSzPts val="800"/>
                        <a:buFont typeface="Calibri"/>
                        <a:buNone/>
                      </a:pPr>
                      <a:r>
                        <a:t/>
                      </a:r>
                      <a:endParaRPr b="1" sz="800" u="none" cap="none" strike="noStrike">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rPr b="1" lang="en-GB" sz="1200" u="sng" cap="none" strike="noStrike">
                          <a:latin typeface="Arial"/>
                          <a:ea typeface="Arial"/>
                          <a:cs typeface="Arial"/>
                          <a:sym typeface="Arial"/>
                        </a:rPr>
                        <a:t>Mastery: </a:t>
                      </a:r>
                      <a:endParaRPr/>
                    </a:p>
                    <a:p>
                      <a:pPr indent="0" lvl="0" marL="0" marR="0" rtl="0" algn="l">
                        <a:spcBef>
                          <a:spcPts val="0"/>
                        </a:spcBef>
                        <a:spcAft>
                          <a:spcPts val="0"/>
                        </a:spcAft>
                        <a:buClr>
                          <a:schemeClr val="dk1"/>
                        </a:buClr>
                        <a:buSzPts val="1200"/>
                        <a:buFont typeface="Arial"/>
                        <a:buNone/>
                      </a:pPr>
                      <a:r>
                        <a:rPr b="0" lang="en-GB" sz="1200" u="none" cap="none" strike="noStrike">
                          <a:latin typeface="Arial"/>
                          <a:ea typeface="Arial"/>
                          <a:cs typeface="Arial"/>
                          <a:sym typeface="Arial"/>
                        </a:rPr>
                        <a:t>I can use division to find a non-unit fraction of an amount.</a:t>
                      </a:r>
                      <a:endParaRPr/>
                    </a:p>
                    <a:p>
                      <a:pPr indent="0" lvl="0" marL="0" marR="0" rtl="0" algn="l">
                        <a:spcBef>
                          <a:spcPts val="0"/>
                        </a:spcBef>
                        <a:spcAft>
                          <a:spcPts val="0"/>
                        </a:spcAft>
                        <a:buClr>
                          <a:schemeClr val="dk1"/>
                        </a:buClr>
                        <a:buSzPts val="1200"/>
                        <a:buFont typeface="Calibri"/>
                        <a:buNone/>
                      </a:pPr>
                      <a:r>
                        <a:t/>
                      </a:r>
                      <a:endParaRPr b="0" sz="1200" u="none" cap="none" strike="noStrike">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rPr b="1" lang="en-GB" sz="1200" u="sng" cap="none" strike="noStrike">
                          <a:latin typeface="Arial"/>
                          <a:ea typeface="Arial"/>
                          <a:cs typeface="Arial"/>
                          <a:sym typeface="Arial"/>
                        </a:rPr>
                        <a:t>Greater Depth:</a:t>
                      </a:r>
                      <a:endParaRPr/>
                    </a:p>
                    <a:p>
                      <a:pPr indent="0" lvl="0" marL="0" marR="0" rtl="0" algn="l">
                        <a:spcBef>
                          <a:spcPts val="0"/>
                        </a:spcBef>
                        <a:spcAft>
                          <a:spcPts val="0"/>
                        </a:spcAft>
                        <a:buClr>
                          <a:schemeClr val="dk1"/>
                        </a:buClr>
                        <a:buSzPts val="1200"/>
                        <a:buFont typeface="Arial"/>
                        <a:buNone/>
                      </a:pPr>
                      <a:r>
                        <a:rPr b="0" lang="en-GB" sz="1200" u="none" cap="none" strike="noStrike">
                          <a:latin typeface="Arial"/>
                          <a:ea typeface="Arial"/>
                          <a:cs typeface="Arial"/>
                          <a:sym typeface="Arial"/>
                        </a:rPr>
                        <a:t>I can apply what I have learned about finding non-unit fractions of amounts when solving more complex problems.</a:t>
                      </a:r>
                      <a:endParaRPr b="0" sz="1600" u="none" cap="none" strike="noStrike">
                        <a:latin typeface="Arial"/>
                        <a:ea typeface="Arial"/>
                        <a:cs typeface="Arial"/>
                        <a:sym typeface="Arial"/>
                      </a:endParaRPr>
                    </a:p>
                  </a:txBody>
                  <a:tcPr marT="45725" marB="45725" marR="91450" marL="91450">
                    <a:solidFill>
                      <a:srgbClr val="ECEEF1"/>
                    </a:solidFill>
                  </a:tcPr>
                </a:tc>
              </a:tr>
            </a:tbl>
          </a:graphicData>
        </a:graphic>
      </p:graphicFrame>
      <p:sp>
        <p:nvSpPr>
          <p:cNvPr id="40" name="Google Shape;40;p4"/>
          <p:cNvSpPr/>
          <p:nvPr/>
        </p:nvSpPr>
        <p:spPr>
          <a:xfrm>
            <a:off x="226024" y="121668"/>
            <a:ext cx="95090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200">
                <a:solidFill>
                  <a:schemeClr val="dk1"/>
                </a:solidFill>
                <a:latin typeface="Arial"/>
                <a:ea typeface="Arial"/>
                <a:cs typeface="Arial"/>
                <a:sym typeface="Arial"/>
              </a:rPr>
              <a:t>21/03/2019</a:t>
            </a:r>
            <a:endParaRPr sz="12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1" name="Shape 41"/>
        <p:cNvGrpSpPr/>
        <p:nvPr/>
      </p:nvGrpSpPr>
      <p:grpSpPr>
        <a:xfrm>
          <a:off x="0" y="0"/>
          <a:ext cx="0" cy="0"/>
          <a:chOff x="0" y="0"/>
          <a:chExt cx="0" cy="0"/>
        </a:xfrm>
      </p:grpSpPr>
      <p:sp>
        <p:nvSpPr>
          <p:cNvPr id="42" name="Google Shape;42;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45" name="Shape 45"/>
        <p:cNvGrpSpPr/>
        <p:nvPr/>
      </p:nvGrpSpPr>
      <p:grpSpPr>
        <a:xfrm>
          <a:off x="0" y="0"/>
          <a:ext cx="0" cy="0"/>
          <a:chOff x="0" y="0"/>
          <a:chExt cx="0" cy="0"/>
        </a:xfrm>
      </p:grpSpPr>
      <p:sp>
        <p:nvSpPr>
          <p:cNvPr id="46" name="Google Shape;46;p6"/>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8" name="Google Shape;48;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1" name="Shape 51"/>
        <p:cNvGrpSpPr/>
        <p:nvPr/>
      </p:nvGrpSpPr>
      <p:grpSpPr>
        <a:xfrm>
          <a:off x="0" y="0"/>
          <a:ext cx="0" cy="0"/>
          <a:chOff x="0" y="0"/>
          <a:chExt cx="0" cy="0"/>
        </a:xfrm>
      </p:grpSpPr>
      <p:sp>
        <p:nvSpPr>
          <p:cNvPr id="52" name="Google Shape;52;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7" name="Shape 57"/>
        <p:cNvGrpSpPr/>
        <p:nvPr/>
      </p:nvGrpSpPr>
      <p:grpSpPr>
        <a:xfrm>
          <a:off x="0" y="0"/>
          <a:ext cx="0" cy="0"/>
          <a:chOff x="0" y="0"/>
          <a:chExt cx="0" cy="0"/>
        </a:xfrm>
      </p:grpSpPr>
      <p:sp>
        <p:nvSpPr>
          <p:cNvPr id="58" name="Google Shape;58;p8"/>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8"/>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0" name="Google Shape;60;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3" name="Shape 63"/>
        <p:cNvGrpSpPr/>
        <p:nvPr/>
      </p:nvGrpSpPr>
      <p:grpSpPr>
        <a:xfrm>
          <a:off x="0" y="0"/>
          <a:ext cx="0" cy="0"/>
          <a:chOff x="0" y="0"/>
          <a:chExt cx="0" cy="0"/>
        </a:xfrm>
      </p:grpSpPr>
      <p:sp>
        <p:nvSpPr>
          <p:cNvPr id="64" name="Google Shape;64;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9"/>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70" name="Shape 70"/>
        <p:cNvGrpSpPr/>
        <p:nvPr/>
      </p:nvGrpSpPr>
      <p:grpSpPr>
        <a:xfrm>
          <a:off x="0" y="0"/>
          <a:ext cx="0" cy="0"/>
          <a:chOff x="0" y="0"/>
          <a:chExt cx="0" cy="0"/>
        </a:xfrm>
      </p:grpSpPr>
      <p:sp>
        <p:nvSpPr>
          <p:cNvPr id="71" name="Google Shape;71;p10"/>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0"/>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3" name="Google Shape;73;p10"/>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0"/>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5" name="Google Shape;75;p10"/>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4.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6"/>
          <p:cNvSpPr txBox="1"/>
          <p:nvPr>
            <p:ph idx="1" type="body"/>
          </p:nvPr>
        </p:nvSpPr>
        <p:spPr>
          <a:xfrm>
            <a:off x="332398" y="5537782"/>
            <a:ext cx="7420952" cy="1007852"/>
          </a:xfrm>
          <a:prstGeom prst="rect">
            <a:avLst/>
          </a:prstGeom>
          <a:noFill/>
          <a:ln>
            <a:noFill/>
          </a:ln>
        </p:spPr>
        <p:txBody>
          <a:bodyPr anchorCtr="0" anchor="t" bIns="45700" lIns="91425" spcFirstLastPara="1" rIns="91425" wrap="square" tIns="45700">
            <a:noAutofit/>
          </a:bodyPr>
          <a:lstStyle/>
          <a:p>
            <a:pPr indent="0" lvl="0" marL="112544" rtl="0" algn="l">
              <a:lnSpc>
                <a:spcPct val="90000"/>
              </a:lnSpc>
              <a:spcBef>
                <a:spcPts val="0"/>
              </a:spcBef>
              <a:spcAft>
                <a:spcPts val="0"/>
              </a:spcAft>
              <a:buClr>
                <a:schemeClr val="lt1"/>
              </a:buClr>
              <a:buSzPts val="3200"/>
              <a:buNone/>
            </a:pPr>
            <a:r>
              <a:rPr lang="en-GB" sz="3200">
                <a:latin typeface="Arial"/>
                <a:ea typeface="Arial"/>
                <a:cs typeface="Arial"/>
                <a:sym typeface="Arial"/>
              </a:rPr>
              <a:t>Fractions</a:t>
            </a:r>
            <a:endParaRPr/>
          </a:p>
          <a:p>
            <a:pPr indent="0" lvl="0" marL="112544" rtl="0" algn="l">
              <a:lnSpc>
                <a:spcPct val="90000"/>
              </a:lnSpc>
              <a:spcBef>
                <a:spcPts val="1000"/>
              </a:spcBef>
              <a:spcAft>
                <a:spcPts val="0"/>
              </a:spcAft>
              <a:buClr>
                <a:schemeClr val="lt1"/>
              </a:buClr>
              <a:buSzPts val="3200"/>
              <a:buNone/>
            </a:pPr>
            <a:r>
              <a:rPr lang="en-GB" sz="3200">
                <a:latin typeface="Arial"/>
                <a:ea typeface="Arial"/>
                <a:cs typeface="Arial"/>
                <a:sym typeface="Arial"/>
              </a:rPr>
              <a:t>Lesson 8</a:t>
            </a:r>
            <a:endParaRPr/>
          </a:p>
        </p:txBody>
      </p:sp>
      <p:sp>
        <p:nvSpPr>
          <p:cNvPr id="116" name="Google Shape;116;p16"/>
          <p:cNvSpPr txBox="1"/>
          <p:nvPr>
            <p:ph idx="3" type="body"/>
          </p:nvPr>
        </p:nvSpPr>
        <p:spPr>
          <a:xfrm>
            <a:off x="595141" y="2451312"/>
            <a:ext cx="8298474" cy="1955376"/>
          </a:xfrm>
          <a:prstGeom prst="rect">
            <a:avLst/>
          </a:prstGeom>
          <a:noFill/>
          <a:ln>
            <a:noFill/>
          </a:ln>
        </p:spPr>
        <p:txBody>
          <a:bodyPr anchorCtr="0" anchor="t" bIns="45700" lIns="91425" spcFirstLastPara="1" rIns="91425" wrap="square" tIns="45700">
            <a:noAutofit/>
          </a:bodyPr>
          <a:lstStyle/>
          <a:p>
            <a:pPr indent="0" lvl="0" marL="112544" rtl="0" algn="ctr">
              <a:lnSpc>
                <a:spcPct val="90000"/>
              </a:lnSpc>
              <a:spcBef>
                <a:spcPts val="0"/>
              </a:spcBef>
              <a:spcAft>
                <a:spcPts val="0"/>
              </a:spcAft>
              <a:buClr>
                <a:schemeClr val="lt1"/>
              </a:buClr>
              <a:buSzPts val="4800"/>
              <a:buNone/>
            </a:pPr>
            <a:r>
              <a:rPr lang="en-GB" sz="4800">
                <a:latin typeface="Arial"/>
                <a:ea typeface="Arial"/>
                <a:cs typeface="Arial"/>
                <a:sym typeface="Arial"/>
              </a:rPr>
              <a:t>Ready-to-go Lesson Slides</a:t>
            </a:r>
            <a:endParaRPr/>
          </a:p>
          <a:p>
            <a:pPr indent="0" lvl="0" marL="112544" rtl="0" algn="ctr">
              <a:lnSpc>
                <a:spcPct val="90000"/>
              </a:lnSpc>
              <a:spcBef>
                <a:spcPts val="1000"/>
              </a:spcBef>
              <a:spcAft>
                <a:spcPts val="0"/>
              </a:spcAft>
              <a:buClr>
                <a:schemeClr val="lt1"/>
              </a:buClr>
              <a:buSzPts val="4800"/>
              <a:buNone/>
            </a:pPr>
            <a:r>
              <a:rPr lang="en-GB" sz="4800">
                <a:latin typeface="Arial"/>
                <a:ea typeface="Arial"/>
                <a:cs typeface="Arial"/>
                <a:sym typeface="Arial"/>
              </a:rPr>
              <a:t>Year 3</a:t>
            </a:r>
            <a:endParaRPr/>
          </a:p>
          <a:p>
            <a:pPr indent="0" lvl="0" marL="112544" rtl="0" algn="ctr">
              <a:lnSpc>
                <a:spcPct val="90000"/>
              </a:lnSpc>
              <a:spcBef>
                <a:spcPts val="1000"/>
              </a:spcBef>
              <a:spcAft>
                <a:spcPts val="0"/>
              </a:spcAft>
              <a:buClr>
                <a:schemeClr val="lt1"/>
              </a:buClr>
              <a:buSzPts val="4505"/>
              <a:buNone/>
            </a:pPr>
            <a:r>
              <a:t/>
            </a:r>
            <a:endParaRPr>
              <a:latin typeface="Arial"/>
              <a:ea typeface="Arial"/>
              <a:cs typeface="Arial"/>
              <a:sym typeface="Arial"/>
            </a:endParaRPr>
          </a:p>
        </p:txBody>
      </p:sp>
      <p:sp>
        <p:nvSpPr>
          <p:cNvPr id="117" name="Google Shape;117;p16"/>
          <p:cNvSpPr txBox="1"/>
          <p:nvPr/>
        </p:nvSpPr>
        <p:spPr>
          <a:xfrm>
            <a:off x="8145438" y="6334311"/>
            <a:ext cx="998562" cy="422646"/>
          </a:xfrm>
          <a:prstGeom prst="rect">
            <a:avLst/>
          </a:prstGeom>
          <a:noFill/>
          <a:ln>
            <a:noFill/>
          </a:ln>
        </p:spPr>
        <p:txBody>
          <a:bodyPr anchorCtr="0" anchor="t" bIns="45700" lIns="91425" spcFirstLastPara="1" rIns="91425" wrap="square" tIns="45700">
            <a:noAutofit/>
          </a:bodyPr>
          <a:lstStyle/>
          <a:p>
            <a:pPr indent="0" lvl="0" marL="112544" marR="0" rtl="0" algn="l">
              <a:lnSpc>
                <a:spcPct val="90000"/>
              </a:lnSpc>
              <a:spcBef>
                <a:spcPts val="0"/>
              </a:spcBef>
              <a:spcAft>
                <a:spcPts val="0"/>
              </a:spcAft>
              <a:buClr>
                <a:schemeClr val="lt1"/>
              </a:buClr>
              <a:buSzPts val="2400"/>
              <a:buFont typeface="Arial"/>
              <a:buNone/>
            </a:pPr>
            <a:r>
              <a:rPr b="0" i="0" lang="en-GB" sz="2400" u="none" cap="none" strike="noStrike">
                <a:solidFill>
                  <a:schemeClr val="lt1"/>
                </a:solidFill>
                <a:latin typeface="Arial"/>
                <a:ea typeface="Arial"/>
                <a:cs typeface="Arial"/>
                <a:sym typeface="Arial"/>
              </a:rPr>
              <a:t>Spr5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25"/>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1:</a:t>
            </a:r>
            <a:endParaRPr sz="1400" u="sng">
              <a:solidFill>
                <a:schemeClr val="dk1"/>
              </a:solidFill>
              <a:latin typeface="Arial"/>
              <a:ea typeface="Arial"/>
              <a:cs typeface="Arial"/>
              <a:sym typeface="Arial"/>
            </a:endParaRPr>
          </a:p>
        </p:txBody>
      </p:sp>
      <p:sp>
        <p:nvSpPr>
          <p:cNvPr id="225" name="Google Shape;225;p25"/>
          <p:cNvSpPr txBox="1"/>
          <p:nvPr/>
        </p:nvSpPr>
        <p:spPr>
          <a:xfrm>
            <a:off x="177800" y="1823974"/>
            <a:ext cx="8845176" cy="397031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counters to find       of 32.</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32 ÷ 8 = 4</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32 divided into 8 equal groups = 4 in each group.</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of 32 is 3 x 4</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226" name="Google Shape;226;p25"/>
          <p:cNvSpPr/>
          <p:nvPr/>
        </p:nvSpPr>
        <p:spPr>
          <a:xfrm>
            <a:off x="2304996" y="17267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8</a:t>
            </a:r>
            <a:endParaRPr sz="1800">
              <a:solidFill>
                <a:schemeClr val="dk1"/>
              </a:solidFill>
              <a:latin typeface="Calibri"/>
              <a:ea typeface="Calibri"/>
              <a:cs typeface="Calibri"/>
              <a:sym typeface="Calibri"/>
            </a:endParaRPr>
          </a:p>
        </p:txBody>
      </p:sp>
      <p:pic>
        <p:nvPicPr>
          <p:cNvPr id="227" name="Google Shape;227;p25"/>
          <p:cNvPicPr preferRelativeResize="0"/>
          <p:nvPr/>
        </p:nvPicPr>
        <p:blipFill rotWithShape="1">
          <a:blip r:embed="rId3">
            <a:alphaModFix/>
          </a:blip>
          <a:srcRect b="0" l="0" r="0" t="0"/>
          <a:stretch/>
        </p:blipFill>
        <p:spPr>
          <a:xfrm>
            <a:off x="362885" y="2425363"/>
            <a:ext cx="1721153" cy="776306"/>
          </a:xfrm>
          <a:prstGeom prst="rect">
            <a:avLst/>
          </a:prstGeom>
          <a:noFill/>
          <a:ln>
            <a:noFill/>
          </a:ln>
        </p:spPr>
      </p:pic>
      <p:pic>
        <p:nvPicPr>
          <p:cNvPr id="228" name="Google Shape;228;p25"/>
          <p:cNvPicPr preferRelativeResize="0"/>
          <p:nvPr/>
        </p:nvPicPr>
        <p:blipFill rotWithShape="1">
          <a:blip r:embed="rId3">
            <a:alphaModFix/>
          </a:blip>
          <a:srcRect b="0" l="0" r="0" t="0"/>
          <a:stretch/>
        </p:blipFill>
        <p:spPr>
          <a:xfrm>
            <a:off x="368785" y="3525228"/>
            <a:ext cx="1721153" cy="776306"/>
          </a:xfrm>
          <a:prstGeom prst="rect">
            <a:avLst/>
          </a:prstGeom>
          <a:noFill/>
          <a:ln>
            <a:noFill/>
          </a:ln>
        </p:spPr>
      </p:pic>
      <p:pic>
        <p:nvPicPr>
          <p:cNvPr id="229" name="Google Shape;229;p25"/>
          <p:cNvPicPr preferRelativeResize="0"/>
          <p:nvPr/>
        </p:nvPicPr>
        <p:blipFill rotWithShape="1">
          <a:blip r:embed="rId3">
            <a:alphaModFix/>
          </a:blip>
          <a:srcRect b="0" l="0" r="0" t="0"/>
          <a:stretch/>
        </p:blipFill>
        <p:spPr>
          <a:xfrm>
            <a:off x="323234" y="4855164"/>
            <a:ext cx="1721153" cy="776306"/>
          </a:xfrm>
          <a:prstGeom prst="rect">
            <a:avLst/>
          </a:prstGeom>
          <a:noFill/>
          <a:ln>
            <a:noFill/>
          </a:ln>
        </p:spPr>
      </p:pic>
      <p:sp>
        <p:nvSpPr>
          <p:cNvPr id="230" name="Google Shape;230;p25"/>
          <p:cNvSpPr/>
          <p:nvPr/>
        </p:nvSpPr>
        <p:spPr>
          <a:xfrm>
            <a:off x="3901939" y="4732577"/>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3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8</a:t>
            </a:r>
            <a:endParaRPr b="1" sz="1800">
              <a:solidFill>
                <a:srgbClr val="DA2E41"/>
              </a:solidFill>
              <a:latin typeface="Calibri"/>
              <a:ea typeface="Calibri"/>
              <a:cs typeface="Calibri"/>
              <a:sym typeface="Calibri"/>
            </a:endParaRPr>
          </a:p>
        </p:txBody>
      </p:sp>
      <p:sp>
        <p:nvSpPr>
          <p:cNvPr id="231" name="Google Shape;231;p25"/>
          <p:cNvSpPr/>
          <p:nvPr/>
        </p:nvSpPr>
        <p:spPr>
          <a:xfrm>
            <a:off x="1262462" y="2365641"/>
            <a:ext cx="802312" cy="837709"/>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32" name="Google Shape;232;p25"/>
          <p:cNvSpPr/>
          <p:nvPr/>
        </p:nvSpPr>
        <p:spPr>
          <a:xfrm>
            <a:off x="1226082" y="3520931"/>
            <a:ext cx="802312" cy="837709"/>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id="233" name="Google Shape;233;p25"/>
          <p:cNvPicPr preferRelativeResize="0"/>
          <p:nvPr/>
        </p:nvPicPr>
        <p:blipFill rotWithShape="1">
          <a:blip r:embed="rId3">
            <a:alphaModFix/>
          </a:blip>
          <a:srcRect b="0" l="0" r="0" t="0"/>
          <a:stretch/>
        </p:blipFill>
        <p:spPr>
          <a:xfrm>
            <a:off x="2003567" y="4860081"/>
            <a:ext cx="1721153" cy="776306"/>
          </a:xfrm>
          <a:prstGeom prst="rect">
            <a:avLst/>
          </a:prstGeom>
          <a:noFill/>
          <a:ln>
            <a:noFill/>
          </a:ln>
        </p:spPr>
      </p:pic>
      <p:sp>
        <p:nvSpPr>
          <p:cNvPr id="234" name="Google Shape;234;p25"/>
          <p:cNvSpPr/>
          <p:nvPr/>
        </p:nvSpPr>
        <p:spPr>
          <a:xfrm>
            <a:off x="3889157" y="539232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3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8</a:t>
            </a:r>
            <a:endParaRPr b="1" sz="1800">
              <a:solidFill>
                <a:srgbClr val="DA2E41"/>
              </a:solidFill>
              <a:latin typeface="Calibri"/>
              <a:ea typeface="Calibri"/>
              <a:cs typeface="Calibri"/>
              <a:sym typeface="Calibri"/>
            </a:endParaRPr>
          </a:p>
        </p:txBody>
      </p:sp>
      <p:sp>
        <p:nvSpPr>
          <p:cNvPr id="235" name="Google Shape;235;p25"/>
          <p:cNvSpPr txBox="1"/>
          <p:nvPr/>
        </p:nvSpPr>
        <p:spPr>
          <a:xfrm>
            <a:off x="8023123" y="5480501"/>
            <a:ext cx="1847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36" name="Google Shape;236;p25"/>
          <p:cNvPicPr preferRelativeResize="0"/>
          <p:nvPr/>
        </p:nvPicPr>
        <p:blipFill rotWithShape="1">
          <a:blip r:embed="rId4">
            <a:alphaModFix/>
          </a:blip>
          <a:srcRect b="0" l="0" r="0" t="0"/>
          <a:stretch/>
        </p:blipFill>
        <p:spPr>
          <a:xfrm>
            <a:off x="4183763" y="5447442"/>
            <a:ext cx="1390008" cy="49381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6"/>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2:</a:t>
            </a:r>
            <a:endParaRPr sz="1400" u="sng">
              <a:solidFill>
                <a:schemeClr val="dk1"/>
              </a:solidFill>
              <a:latin typeface="Arial"/>
              <a:ea typeface="Arial"/>
              <a:cs typeface="Arial"/>
              <a:sym typeface="Arial"/>
            </a:endParaRPr>
          </a:p>
        </p:txBody>
      </p:sp>
      <p:sp>
        <p:nvSpPr>
          <p:cNvPr id="242" name="Google Shape;242;p26"/>
          <p:cNvSpPr txBox="1"/>
          <p:nvPr/>
        </p:nvSpPr>
        <p:spPr>
          <a:xfrm>
            <a:off x="177800" y="1823974"/>
            <a:ext cx="8845176" cy="44935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Class 3 are calculating fractions of amounts.</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lang="en-GB" sz="1800">
                <a:solidFill>
                  <a:schemeClr val="dk1"/>
                </a:solidFill>
                <a:latin typeface="Arial"/>
                <a:ea typeface="Arial"/>
                <a:cs typeface="Arial"/>
                <a:sym typeface="Arial"/>
              </a:rPr>
              <a:t>They work out these division and multiplication calculations.</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lang="en-GB" sz="1800">
                <a:solidFill>
                  <a:schemeClr val="dk1"/>
                </a:solidFill>
                <a:latin typeface="Arial"/>
                <a:ea typeface="Arial"/>
                <a:cs typeface="Arial"/>
                <a:sym typeface="Arial"/>
              </a:rPr>
              <a:t>What fractions are they working out?</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b="1" lang="en-GB" sz="2000">
                <a:solidFill>
                  <a:schemeClr val="dk1"/>
                </a:solidFill>
                <a:latin typeface="Arial"/>
                <a:ea typeface="Arial"/>
                <a:cs typeface="Arial"/>
                <a:sym typeface="Arial"/>
              </a:rPr>
              <a:t>48 ÷ 4       			60 ÷ 5	     	</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12 x 3                      12 x 4   </a:t>
            </a:r>
            <a:br>
              <a:rPr b="1" lang="en-GB" sz="2000">
                <a:solidFill>
                  <a:schemeClr val="dk1"/>
                </a:solidFill>
                <a:latin typeface="Arial"/>
                <a:ea typeface="Arial"/>
                <a:cs typeface="Arial"/>
                <a:sym typeface="Arial"/>
              </a:rPr>
            </a:br>
            <a:br>
              <a:rPr b="1" lang="en-GB" sz="2000">
                <a:solidFill>
                  <a:schemeClr val="dk1"/>
                </a:solidFill>
                <a:latin typeface="Arial"/>
                <a:ea typeface="Arial"/>
                <a:cs typeface="Arial"/>
                <a:sym typeface="Arial"/>
              </a:rPr>
            </a:br>
            <a:r>
              <a:rPr b="1" lang="en-GB" sz="2000">
                <a:solidFill>
                  <a:schemeClr val="dk1"/>
                </a:solidFill>
                <a:latin typeface="Arial"/>
                <a:ea typeface="Arial"/>
                <a:cs typeface="Arial"/>
                <a:sym typeface="Arial"/>
              </a:rPr>
              <a:t>54 ÷ 6	   			18 ÷ 3	</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9 x 2	                    6 x 2  </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28 ÷ 7	   			40 ÷ 10		</a:t>
            </a:r>
            <a:r>
              <a:rPr b="1" lang="en-GB" sz="2000">
                <a:solidFill>
                  <a:srgbClr val="DA2E41"/>
                </a:solidFill>
                <a:latin typeface="Arial"/>
                <a:ea typeface="Arial"/>
                <a:cs typeface="Arial"/>
                <a:sym typeface="Arial"/>
              </a:rPr>
              <a:t> </a:t>
            </a:r>
            <a:r>
              <a:rPr b="1" lang="en-GB" sz="2000">
                <a:solidFill>
                  <a:schemeClr val="dk1"/>
                </a:solidFill>
                <a:latin typeface="Arial"/>
                <a:ea typeface="Arial"/>
                <a:cs typeface="Arial"/>
                <a:sym typeface="Arial"/>
              </a:rPr>
              <a:t>	</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4 x 6                         4 x 8</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27"/>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2:</a:t>
            </a:r>
            <a:endParaRPr sz="1400" u="sng">
              <a:solidFill>
                <a:schemeClr val="dk1"/>
              </a:solidFill>
              <a:latin typeface="Arial"/>
              <a:ea typeface="Arial"/>
              <a:cs typeface="Arial"/>
              <a:sym typeface="Arial"/>
            </a:endParaRPr>
          </a:p>
        </p:txBody>
      </p:sp>
      <p:sp>
        <p:nvSpPr>
          <p:cNvPr id="248" name="Google Shape;248;p27"/>
          <p:cNvSpPr txBox="1"/>
          <p:nvPr/>
        </p:nvSpPr>
        <p:spPr>
          <a:xfrm>
            <a:off x="177800" y="1823974"/>
            <a:ext cx="8845176" cy="461664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Class 3 are calculating fractions of amounts.</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lang="en-GB" sz="1800">
                <a:solidFill>
                  <a:schemeClr val="dk1"/>
                </a:solidFill>
                <a:latin typeface="Arial"/>
                <a:ea typeface="Arial"/>
                <a:cs typeface="Arial"/>
                <a:sym typeface="Arial"/>
              </a:rPr>
              <a:t>They work out these division and multiplication calculations.</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lang="en-GB" sz="1800">
                <a:solidFill>
                  <a:schemeClr val="dk1"/>
                </a:solidFill>
                <a:latin typeface="Arial"/>
                <a:ea typeface="Arial"/>
                <a:cs typeface="Arial"/>
                <a:sym typeface="Arial"/>
              </a:rPr>
              <a:t>What fractions are they working out?</a:t>
            </a:r>
            <a:br>
              <a:rPr lang="en-GB" sz="1800">
                <a:solidFill>
                  <a:schemeClr val="dk1"/>
                </a:solidFill>
                <a:latin typeface="Arial"/>
                <a:ea typeface="Arial"/>
                <a:cs typeface="Arial"/>
                <a:sym typeface="Arial"/>
              </a:rPr>
            </a:br>
            <a:br>
              <a:rPr lang="en-GB" sz="1800">
                <a:solidFill>
                  <a:schemeClr val="dk1"/>
                </a:solidFill>
                <a:latin typeface="Arial"/>
                <a:ea typeface="Arial"/>
                <a:cs typeface="Arial"/>
                <a:sym typeface="Arial"/>
              </a:rPr>
            </a:br>
            <a:r>
              <a:rPr b="1" lang="en-GB" sz="2000">
                <a:solidFill>
                  <a:schemeClr val="dk1"/>
                </a:solidFill>
                <a:latin typeface="Arial"/>
                <a:ea typeface="Arial"/>
                <a:cs typeface="Arial"/>
                <a:sym typeface="Arial"/>
              </a:rPr>
              <a:t>48 ÷ 4         </a:t>
            </a:r>
            <a:r>
              <a:rPr b="1" lang="en-GB" sz="2000">
                <a:solidFill>
                  <a:srgbClr val="C00000"/>
                </a:solidFill>
                <a:latin typeface="Arial"/>
                <a:ea typeface="Arial"/>
                <a:cs typeface="Arial"/>
                <a:sym typeface="Arial"/>
              </a:rPr>
              <a:t>of 48</a:t>
            </a:r>
            <a:r>
              <a:rPr b="1" lang="en-GB" sz="2000">
                <a:solidFill>
                  <a:schemeClr val="dk1"/>
                </a:solidFill>
                <a:latin typeface="Arial"/>
                <a:ea typeface="Arial"/>
                <a:cs typeface="Arial"/>
                <a:sym typeface="Arial"/>
              </a:rPr>
              <a:t>         60 ÷ 5	   </a:t>
            </a:r>
            <a:r>
              <a:rPr b="1" lang="en-GB" sz="2000">
                <a:solidFill>
                  <a:srgbClr val="C00000"/>
                </a:solidFill>
                <a:latin typeface="Arial"/>
                <a:ea typeface="Arial"/>
                <a:cs typeface="Arial"/>
                <a:sym typeface="Arial"/>
              </a:rPr>
              <a:t>of 60</a:t>
            </a:r>
            <a:r>
              <a:rPr b="1" lang="en-GB" sz="2000">
                <a:solidFill>
                  <a:schemeClr val="dk1"/>
                </a:solidFill>
                <a:latin typeface="Arial"/>
                <a:ea typeface="Arial"/>
                <a:cs typeface="Arial"/>
                <a:sym typeface="Arial"/>
              </a:rPr>
              <a:t> 	</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12 x 3                          12 x 4   </a:t>
            </a:r>
            <a:br>
              <a:rPr b="1" lang="en-GB" sz="2000">
                <a:solidFill>
                  <a:schemeClr val="dk1"/>
                </a:solidFill>
                <a:latin typeface="Arial"/>
                <a:ea typeface="Arial"/>
                <a:cs typeface="Arial"/>
                <a:sym typeface="Arial"/>
              </a:rPr>
            </a:br>
            <a:br>
              <a:rPr b="1" lang="en-GB" sz="2000">
                <a:solidFill>
                  <a:schemeClr val="dk1"/>
                </a:solidFill>
                <a:latin typeface="Arial"/>
                <a:ea typeface="Arial"/>
                <a:cs typeface="Arial"/>
                <a:sym typeface="Arial"/>
              </a:rPr>
            </a:br>
            <a:r>
              <a:rPr b="1" lang="en-GB" sz="2000">
                <a:solidFill>
                  <a:schemeClr val="dk1"/>
                </a:solidFill>
                <a:latin typeface="Arial"/>
                <a:ea typeface="Arial"/>
                <a:cs typeface="Arial"/>
                <a:sym typeface="Arial"/>
              </a:rPr>
              <a:t>54 ÷ 6	      </a:t>
            </a:r>
            <a:r>
              <a:rPr b="1" lang="en-GB" sz="2000">
                <a:solidFill>
                  <a:srgbClr val="C00000"/>
                </a:solidFill>
                <a:latin typeface="Arial"/>
                <a:ea typeface="Arial"/>
                <a:cs typeface="Arial"/>
                <a:sym typeface="Arial"/>
              </a:rPr>
              <a:t>of 54</a:t>
            </a:r>
            <a:r>
              <a:rPr b="1" lang="en-GB" sz="2000">
                <a:solidFill>
                  <a:schemeClr val="dk1"/>
                </a:solidFill>
                <a:latin typeface="Arial"/>
                <a:ea typeface="Arial"/>
                <a:cs typeface="Arial"/>
                <a:sym typeface="Arial"/>
              </a:rPr>
              <a:t>	   18 ÷ 3	          </a:t>
            </a:r>
            <a:r>
              <a:rPr b="1" lang="en-GB" sz="2000">
                <a:solidFill>
                  <a:srgbClr val="C00000"/>
                </a:solidFill>
                <a:latin typeface="Arial"/>
                <a:ea typeface="Arial"/>
                <a:cs typeface="Arial"/>
                <a:sym typeface="Arial"/>
              </a:rPr>
              <a:t>of 18</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9 x 2	                       6 x 2  </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28 ÷ 7	      </a:t>
            </a:r>
            <a:r>
              <a:rPr b="1" lang="en-GB" sz="2000">
                <a:solidFill>
                  <a:srgbClr val="C00000"/>
                </a:solidFill>
                <a:latin typeface="Arial"/>
                <a:ea typeface="Arial"/>
                <a:cs typeface="Arial"/>
                <a:sym typeface="Arial"/>
              </a:rPr>
              <a:t>of 28</a:t>
            </a:r>
            <a:r>
              <a:rPr b="1" lang="en-GB" sz="2000">
                <a:solidFill>
                  <a:schemeClr val="dk1"/>
                </a:solidFill>
                <a:latin typeface="Arial"/>
                <a:ea typeface="Arial"/>
                <a:cs typeface="Arial"/>
                <a:sym typeface="Arial"/>
              </a:rPr>
              <a:t>	   40 ÷ 10	    </a:t>
            </a:r>
            <a:r>
              <a:rPr b="1" lang="en-GB" sz="2000">
                <a:solidFill>
                  <a:srgbClr val="C00000"/>
                </a:solidFill>
                <a:latin typeface="Arial"/>
                <a:ea typeface="Arial"/>
                <a:cs typeface="Arial"/>
                <a:sym typeface="Arial"/>
              </a:rPr>
              <a:t>of 40</a:t>
            </a:r>
            <a:r>
              <a:rPr b="1" lang="en-GB" sz="2000">
                <a:solidFill>
                  <a:schemeClr val="dk1"/>
                </a:solidFill>
                <a:latin typeface="Arial"/>
                <a:ea typeface="Arial"/>
                <a:cs typeface="Arial"/>
                <a:sym typeface="Arial"/>
              </a:rPr>
              <a:t>	</a:t>
            </a:r>
            <a:r>
              <a:rPr b="1" lang="en-GB" sz="2000">
                <a:solidFill>
                  <a:srgbClr val="DA2E41"/>
                </a:solidFill>
                <a:latin typeface="Arial"/>
                <a:ea typeface="Arial"/>
                <a:cs typeface="Arial"/>
                <a:sym typeface="Arial"/>
              </a:rPr>
              <a:t> </a:t>
            </a:r>
            <a:r>
              <a:rPr b="1" lang="en-GB" sz="2000">
                <a:solidFill>
                  <a:schemeClr val="dk1"/>
                </a:solidFill>
                <a:latin typeface="Arial"/>
                <a:ea typeface="Arial"/>
                <a:cs typeface="Arial"/>
                <a:sym typeface="Arial"/>
              </a:rPr>
              <a:t>	</a:t>
            </a:r>
            <a:endParaRPr/>
          </a:p>
          <a:p>
            <a:pPr indent="0" lvl="0" marL="0" marR="0" rtl="0" algn="l">
              <a:spcBef>
                <a:spcPts val="0"/>
              </a:spcBef>
              <a:spcAft>
                <a:spcPts val="0"/>
              </a:spcAft>
              <a:buNone/>
            </a:pPr>
            <a:r>
              <a:rPr b="1" lang="en-GB" sz="2000">
                <a:solidFill>
                  <a:schemeClr val="dk1"/>
                </a:solidFill>
                <a:latin typeface="Arial"/>
                <a:ea typeface="Arial"/>
                <a:cs typeface="Arial"/>
                <a:sym typeface="Arial"/>
              </a:rPr>
              <a:t>4 x 6                            4 x 8</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49" name="Google Shape;249;p27"/>
          <p:cNvSpPr txBox="1"/>
          <p:nvPr/>
        </p:nvSpPr>
        <p:spPr>
          <a:xfrm>
            <a:off x="1209368" y="3356734"/>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3</a:t>
            </a:r>
            <a:endParaRPr b="1" sz="1800">
              <a:solidFill>
                <a:srgbClr val="C00000"/>
              </a:solidFill>
              <a:latin typeface="Arial"/>
              <a:ea typeface="Arial"/>
              <a:cs typeface="Arial"/>
              <a:sym typeface="Arial"/>
            </a:endParaRPr>
          </a:p>
        </p:txBody>
      </p:sp>
      <p:sp>
        <p:nvSpPr>
          <p:cNvPr id="250" name="Google Shape;250;p27"/>
          <p:cNvSpPr txBox="1"/>
          <p:nvPr/>
        </p:nvSpPr>
        <p:spPr>
          <a:xfrm>
            <a:off x="1197568" y="3645801"/>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4</a:t>
            </a:r>
            <a:endParaRPr b="1" sz="1800">
              <a:solidFill>
                <a:srgbClr val="C00000"/>
              </a:solidFill>
              <a:latin typeface="Arial"/>
              <a:ea typeface="Arial"/>
              <a:cs typeface="Arial"/>
              <a:sym typeface="Arial"/>
            </a:endParaRPr>
          </a:p>
        </p:txBody>
      </p:sp>
      <p:cxnSp>
        <p:nvCxnSpPr>
          <p:cNvPr id="251" name="Google Shape;251;p27"/>
          <p:cNvCxnSpPr/>
          <p:nvPr/>
        </p:nvCxnSpPr>
        <p:spPr>
          <a:xfrm>
            <a:off x="1244764" y="3698895"/>
            <a:ext cx="247773" cy="0"/>
          </a:xfrm>
          <a:prstGeom prst="straightConnector1">
            <a:avLst/>
          </a:prstGeom>
          <a:noFill/>
          <a:ln cap="flat" cmpd="sng" w="19050">
            <a:solidFill>
              <a:srgbClr val="C00000"/>
            </a:solidFill>
            <a:prstDash val="solid"/>
            <a:miter lim="800000"/>
            <a:headEnd len="sm" w="sm" type="none"/>
            <a:tailEnd len="sm" w="sm" type="none"/>
          </a:ln>
        </p:spPr>
      </p:cxnSp>
      <p:cxnSp>
        <p:nvCxnSpPr>
          <p:cNvPr id="252" name="Google Shape;252;p27"/>
          <p:cNvCxnSpPr/>
          <p:nvPr/>
        </p:nvCxnSpPr>
        <p:spPr>
          <a:xfrm>
            <a:off x="1214284" y="4624110"/>
            <a:ext cx="247773" cy="0"/>
          </a:xfrm>
          <a:prstGeom prst="straightConnector1">
            <a:avLst/>
          </a:prstGeom>
          <a:noFill/>
          <a:ln cap="flat" cmpd="sng" w="19050">
            <a:solidFill>
              <a:srgbClr val="C00000"/>
            </a:solidFill>
            <a:prstDash val="solid"/>
            <a:miter lim="800000"/>
            <a:headEnd len="sm" w="sm" type="none"/>
            <a:tailEnd len="sm" w="sm" type="none"/>
          </a:ln>
        </p:spPr>
      </p:cxnSp>
      <p:sp>
        <p:nvSpPr>
          <p:cNvPr id="253" name="Google Shape;253;p27"/>
          <p:cNvSpPr txBox="1"/>
          <p:nvPr/>
        </p:nvSpPr>
        <p:spPr>
          <a:xfrm>
            <a:off x="1184788" y="4287848"/>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2</a:t>
            </a:r>
            <a:endParaRPr b="1" sz="1800">
              <a:solidFill>
                <a:srgbClr val="C00000"/>
              </a:solidFill>
              <a:latin typeface="Arial"/>
              <a:ea typeface="Arial"/>
              <a:cs typeface="Arial"/>
              <a:sym typeface="Arial"/>
            </a:endParaRPr>
          </a:p>
        </p:txBody>
      </p:sp>
      <p:sp>
        <p:nvSpPr>
          <p:cNvPr id="254" name="Google Shape;254;p27"/>
          <p:cNvSpPr txBox="1"/>
          <p:nvPr/>
        </p:nvSpPr>
        <p:spPr>
          <a:xfrm>
            <a:off x="1178889" y="4559220"/>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6</a:t>
            </a:r>
            <a:endParaRPr b="1" sz="1800">
              <a:solidFill>
                <a:srgbClr val="C00000"/>
              </a:solidFill>
              <a:latin typeface="Arial"/>
              <a:ea typeface="Arial"/>
              <a:cs typeface="Arial"/>
              <a:sym typeface="Arial"/>
            </a:endParaRPr>
          </a:p>
        </p:txBody>
      </p:sp>
      <p:cxnSp>
        <p:nvCxnSpPr>
          <p:cNvPr id="255" name="Google Shape;255;p27"/>
          <p:cNvCxnSpPr/>
          <p:nvPr/>
        </p:nvCxnSpPr>
        <p:spPr>
          <a:xfrm>
            <a:off x="1202485" y="5509014"/>
            <a:ext cx="247773" cy="0"/>
          </a:xfrm>
          <a:prstGeom prst="straightConnector1">
            <a:avLst/>
          </a:prstGeom>
          <a:noFill/>
          <a:ln cap="flat" cmpd="sng" w="19050">
            <a:solidFill>
              <a:srgbClr val="C00000"/>
            </a:solidFill>
            <a:prstDash val="solid"/>
            <a:miter lim="800000"/>
            <a:headEnd len="sm" w="sm" type="none"/>
            <a:tailEnd len="sm" w="sm" type="none"/>
          </a:ln>
        </p:spPr>
      </p:cxnSp>
      <p:cxnSp>
        <p:nvCxnSpPr>
          <p:cNvPr id="256" name="Google Shape;256;p27"/>
          <p:cNvCxnSpPr/>
          <p:nvPr/>
        </p:nvCxnSpPr>
        <p:spPr>
          <a:xfrm>
            <a:off x="3786402" y="3686113"/>
            <a:ext cx="247773" cy="0"/>
          </a:xfrm>
          <a:prstGeom prst="straightConnector1">
            <a:avLst/>
          </a:prstGeom>
          <a:noFill/>
          <a:ln cap="flat" cmpd="sng" w="19050">
            <a:solidFill>
              <a:srgbClr val="C00000"/>
            </a:solidFill>
            <a:prstDash val="solid"/>
            <a:miter lim="800000"/>
            <a:headEnd len="sm" w="sm" type="none"/>
            <a:tailEnd len="sm" w="sm" type="none"/>
          </a:ln>
        </p:spPr>
      </p:cxnSp>
      <p:cxnSp>
        <p:nvCxnSpPr>
          <p:cNvPr id="257" name="Google Shape;257;p27"/>
          <p:cNvCxnSpPr/>
          <p:nvPr/>
        </p:nvCxnSpPr>
        <p:spPr>
          <a:xfrm>
            <a:off x="3798201" y="4594614"/>
            <a:ext cx="247773" cy="0"/>
          </a:xfrm>
          <a:prstGeom prst="straightConnector1">
            <a:avLst/>
          </a:prstGeom>
          <a:noFill/>
          <a:ln cap="flat" cmpd="sng" w="19050">
            <a:solidFill>
              <a:srgbClr val="C00000"/>
            </a:solidFill>
            <a:prstDash val="solid"/>
            <a:miter lim="800000"/>
            <a:headEnd len="sm" w="sm" type="none"/>
            <a:tailEnd len="sm" w="sm" type="none"/>
          </a:ln>
        </p:spPr>
      </p:cxnSp>
      <p:cxnSp>
        <p:nvCxnSpPr>
          <p:cNvPr id="258" name="Google Shape;258;p27"/>
          <p:cNvCxnSpPr/>
          <p:nvPr/>
        </p:nvCxnSpPr>
        <p:spPr>
          <a:xfrm>
            <a:off x="3827698" y="5491316"/>
            <a:ext cx="247773" cy="0"/>
          </a:xfrm>
          <a:prstGeom prst="straightConnector1">
            <a:avLst/>
          </a:prstGeom>
          <a:noFill/>
          <a:ln cap="flat" cmpd="sng" w="19050">
            <a:solidFill>
              <a:srgbClr val="C00000"/>
            </a:solidFill>
            <a:prstDash val="solid"/>
            <a:miter lim="800000"/>
            <a:headEnd len="sm" w="sm" type="none"/>
            <a:tailEnd len="sm" w="sm" type="none"/>
          </a:ln>
        </p:spPr>
      </p:cxnSp>
      <p:sp>
        <p:nvSpPr>
          <p:cNvPr id="259" name="Google Shape;259;p27"/>
          <p:cNvSpPr txBox="1"/>
          <p:nvPr/>
        </p:nvSpPr>
        <p:spPr>
          <a:xfrm>
            <a:off x="1166107" y="5484435"/>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7</a:t>
            </a:r>
            <a:endParaRPr b="1" sz="1800">
              <a:solidFill>
                <a:srgbClr val="C00000"/>
              </a:solidFill>
              <a:latin typeface="Arial"/>
              <a:ea typeface="Arial"/>
              <a:cs typeface="Arial"/>
              <a:sym typeface="Arial"/>
            </a:endParaRPr>
          </a:p>
        </p:txBody>
      </p:sp>
      <p:sp>
        <p:nvSpPr>
          <p:cNvPr id="260" name="Google Shape;260;p27"/>
          <p:cNvSpPr txBox="1"/>
          <p:nvPr/>
        </p:nvSpPr>
        <p:spPr>
          <a:xfrm>
            <a:off x="1160207" y="5177669"/>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6</a:t>
            </a:r>
            <a:endParaRPr b="1" sz="1800">
              <a:solidFill>
                <a:srgbClr val="C00000"/>
              </a:solidFill>
              <a:latin typeface="Arial"/>
              <a:ea typeface="Arial"/>
              <a:cs typeface="Arial"/>
              <a:sym typeface="Arial"/>
            </a:endParaRPr>
          </a:p>
        </p:txBody>
      </p:sp>
      <p:sp>
        <p:nvSpPr>
          <p:cNvPr id="261" name="Google Shape;261;p27"/>
          <p:cNvSpPr txBox="1"/>
          <p:nvPr/>
        </p:nvSpPr>
        <p:spPr>
          <a:xfrm>
            <a:off x="3739207" y="3343951"/>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4</a:t>
            </a:r>
            <a:endParaRPr b="1" sz="1800">
              <a:solidFill>
                <a:srgbClr val="C00000"/>
              </a:solidFill>
              <a:latin typeface="Arial"/>
              <a:ea typeface="Arial"/>
              <a:cs typeface="Arial"/>
              <a:sym typeface="Arial"/>
            </a:endParaRPr>
          </a:p>
        </p:txBody>
      </p:sp>
      <p:sp>
        <p:nvSpPr>
          <p:cNvPr id="262" name="Google Shape;262;p27"/>
          <p:cNvSpPr txBox="1"/>
          <p:nvPr/>
        </p:nvSpPr>
        <p:spPr>
          <a:xfrm>
            <a:off x="3750023" y="3643835"/>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5</a:t>
            </a:r>
            <a:endParaRPr b="1" sz="1800">
              <a:solidFill>
                <a:srgbClr val="C00000"/>
              </a:solidFill>
              <a:latin typeface="Arial"/>
              <a:ea typeface="Arial"/>
              <a:cs typeface="Arial"/>
              <a:sym typeface="Arial"/>
            </a:endParaRPr>
          </a:p>
        </p:txBody>
      </p:sp>
      <p:sp>
        <p:nvSpPr>
          <p:cNvPr id="263" name="Google Shape;263;p27"/>
          <p:cNvSpPr txBox="1"/>
          <p:nvPr/>
        </p:nvSpPr>
        <p:spPr>
          <a:xfrm>
            <a:off x="3768705" y="4547420"/>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3</a:t>
            </a:r>
            <a:endParaRPr b="1" sz="1800">
              <a:solidFill>
                <a:srgbClr val="C00000"/>
              </a:solidFill>
              <a:latin typeface="Arial"/>
              <a:ea typeface="Arial"/>
              <a:cs typeface="Arial"/>
              <a:sym typeface="Arial"/>
            </a:endParaRPr>
          </a:p>
        </p:txBody>
      </p:sp>
      <p:sp>
        <p:nvSpPr>
          <p:cNvPr id="264" name="Google Shape;264;p27"/>
          <p:cNvSpPr txBox="1"/>
          <p:nvPr/>
        </p:nvSpPr>
        <p:spPr>
          <a:xfrm>
            <a:off x="3755924" y="4269166"/>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2</a:t>
            </a:r>
            <a:endParaRPr b="1" sz="1800">
              <a:solidFill>
                <a:srgbClr val="C00000"/>
              </a:solidFill>
              <a:latin typeface="Arial"/>
              <a:ea typeface="Arial"/>
              <a:cs typeface="Arial"/>
              <a:sym typeface="Arial"/>
            </a:endParaRPr>
          </a:p>
        </p:txBody>
      </p:sp>
      <p:sp>
        <p:nvSpPr>
          <p:cNvPr id="265" name="Google Shape;265;p27"/>
          <p:cNvSpPr txBox="1"/>
          <p:nvPr/>
        </p:nvSpPr>
        <p:spPr>
          <a:xfrm>
            <a:off x="3803118" y="5154071"/>
            <a:ext cx="32733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8</a:t>
            </a:r>
            <a:endParaRPr b="1" sz="1800">
              <a:solidFill>
                <a:srgbClr val="C00000"/>
              </a:solidFill>
              <a:latin typeface="Arial"/>
              <a:ea typeface="Arial"/>
              <a:cs typeface="Arial"/>
              <a:sym typeface="Arial"/>
            </a:endParaRPr>
          </a:p>
        </p:txBody>
      </p:sp>
      <p:sp>
        <p:nvSpPr>
          <p:cNvPr id="266" name="Google Shape;266;p27"/>
          <p:cNvSpPr txBox="1"/>
          <p:nvPr/>
        </p:nvSpPr>
        <p:spPr>
          <a:xfrm>
            <a:off x="3725443" y="5459854"/>
            <a:ext cx="470000"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C00000"/>
                </a:solidFill>
                <a:latin typeface="Arial"/>
                <a:ea typeface="Arial"/>
                <a:cs typeface="Arial"/>
                <a:sym typeface="Arial"/>
              </a:rPr>
              <a:t>10</a:t>
            </a:r>
            <a:endParaRPr b="1" sz="1800">
              <a:solidFill>
                <a:srgbClr val="C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28"/>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72" name="Google Shape;272;p28"/>
          <p:cNvSpPr txBox="1"/>
          <p:nvPr/>
        </p:nvSpPr>
        <p:spPr>
          <a:xfrm>
            <a:off x="177800" y="1823974"/>
            <a:ext cx="8845176"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Jessica has used a bar model and cubes to find        of 36.</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did she find the answer?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73" name="Google Shape;273;p28"/>
          <p:cNvSpPr/>
          <p:nvPr/>
        </p:nvSpPr>
        <p:spPr>
          <a:xfrm>
            <a:off x="5160198" y="1688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74" name="Google Shape;274;p28"/>
          <p:cNvPicPr preferRelativeResize="0"/>
          <p:nvPr/>
        </p:nvPicPr>
        <p:blipFill rotWithShape="1">
          <a:blip r:embed="rId3">
            <a:alphaModFix/>
          </a:blip>
          <a:srcRect b="0" l="0" r="0" t="0"/>
          <a:stretch/>
        </p:blipFill>
        <p:spPr>
          <a:xfrm>
            <a:off x="500530" y="3910534"/>
            <a:ext cx="7903882" cy="4003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29"/>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80" name="Google Shape;280;p29"/>
          <p:cNvSpPr txBox="1"/>
          <p:nvPr/>
        </p:nvSpPr>
        <p:spPr>
          <a:xfrm>
            <a:off x="177800" y="1823974"/>
            <a:ext cx="8845176" cy="480131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Jessica has used a bar model and cubes to find        of 36.</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did she find the answer?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Jessica split her bar model into four equal parts (quarters). She then took 36 cubes and shared them across the four parts so that they made four equal groups. This is the same as calculating 36 ÷ 4.</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There were 9 cubes in each group, so Jessica knew that a quarter of 36 is 9.</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Jessica then counted how many cubes were in 3 groups, which is the same as calculating 9 x 3. Jessica worked out that there were 27 cubes in 3 groups.</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81" name="Google Shape;281;p29"/>
          <p:cNvSpPr/>
          <p:nvPr/>
        </p:nvSpPr>
        <p:spPr>
          <a:xfrm>
            <a:off x="5160198" y="1688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82" name="Google Shape;282;p29"/>
          <p:cNvPicPr preferRelativeResize="0"/>
          <p:nvPr/>
        </p:nvPicPr>
        <p:blipFill rotWithShape="1">
          <a:blip r:embed="rId3">
            <a:alphaModFix/>
          </a:blip>
          <a:srcRect b="0" l="0" r="0" t="0"/>
          <a:stretch/>
        </p:blipFill>
        <p:spPr>
          <a:xfrm>
            <a:off x="500530" y="3910534"/>
            <a:ext cx="7903882" cy="4003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30"/>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3:</a:t>
            </a:r>
            <a:endParaRPr sz="1400" u="sng">
              <a:solidFill>
                <a:schemeClr val="dk1"/>
              </a:solidFill>
              <a:latin typeface="Arial"/>
              <a:ea typeface="Arial"/>
              <a:cs typeface="Arial"/>
              <a:sym typeface="Arial"/>
            </a:endParaRPr>
          </a:p>
        </p:txBody>
      </p:sp>
      <p:sp>
        <p:nvSpPr>
          <p:cNvPr id="288" name="Google Shape;288;p30"/>
          <p:cNvSpPr txBox="1"/>
          <p:nvPr/>
        </p:nvSpPr>
        <p:spPr>
          <a:xfrm>
            <a:off x="177800" y="1823974"/>
            <a:ext cx="884517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Sketch bar models and use maths equipment to calculate these</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64 =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90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45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89" name="Google Shape;289;p30"/>
          <p:cNvSpPr/>
          <p:nvPr/>
        </p:nvSpPr>
        <p:spPr>
          <a:xfrm>
            <a:off x="292363" y="276269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90" name="Google Shape;290;p30"/>
          <p:cNvSpPr/>
          <p:nvPr/>
        </p:nvSpPr>
        <p:spPr>
          <a:xfrm>
            <a:off x="292363" y="390916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6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10</a:t>
            </a:r>
            <a:endParaRPr b="1" sz="1800">
              <a:solidFill>
                <a:schemeClr val="dk1"/>
              </a:solidFill>
              <a:latin typeface="Calibri"/>
              <a:ea typeface="Calibri"/>
              <a:cs typeface="Calibri"/>
              <a:sym typeface="Calibri"/>
            </a:endParaRPr>
          </a:p>
        </p:txBody>
      </p:sp>
      <p:sp>
        <p:nvSpPr>
          <p:cNvPr id="291" name="Google Shape;291;p30"/>
          <p:cNvSpPr/>
          <p:nvPr/>
        </p:nvSpPr>
        <p:spPr>
          <a:xfrm>
            <a:off x="292363" y="499368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31"/>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3:</a:t>
            </a:r>
            <a:endParaRPr sz="1400" u="sng">
              <a:solidFill>
                <a:schemeClr val="dk1"/>
              </a:solidFill>
              <a:latin typeface="Arial"/>
              <a:ea typeface="Arial"/>
              <a:cs typeface="Arial"/>
              <a:sym typeface="Arial"/>
            </a:endParaRPr>
          </a:p>
        </p:txBody>
      </p:sp>
      <p:sp>
        <p:nvSpPr>
          <p:cNvPr id="297" name="Google Shape;297;p31"/>
          <p:cNvSpPr txBox="1"/>
          <p:nvPr/>
        </p:nvSpPr>
        <p:spPr>
          <a:xfrm>
            <a:off x="177800" y="1823974"/>
            <a:ext cx="884517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Sketch bar models and use maths equipment to calculate these</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64 = </a:t>
            </a:r>
            <a:r>
              <a:rPr b="1" lang="en-GB" sz="1800" u="sng">
                <a:solidFill>
                  <a:srgbClr val="DA2E41"/>
                </a:solidFill>
                <a:latin typeface="Arial"/>
                <a:ea typeface="Arial"/>
                <a:cs typeface="Arial"/>
                <a:sym typeface="Arial"/>
              </a:rPr>
              <a:t> 48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90 = </a:t>
            </a:r>
            <a:r>
              <a:rPr b="1" lang="en-GB" sz="1800" u="sng">
                <a:solidFill>
                  <a:srgbClr val="DA2E41"/>
                </a:solidFill>
                <a:latin typeface="Arial"/>
                <a:ea typeface="Arial"/>
                <a:cs typeface="Arial"/>
                <a:sym typeface="Arial"/>
              </a:rPr>
              <a:t> 54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45 = </a:t>
            </a:r>
            <a:r>
              <a:rPr b="1" lang="en-GB" sz="1800" u="sng">
                <a:solidFill>
                  <a:srgbClr val="DA2E41"/>
                </a:solidFill>
                <a:latin typeface="Arial"/>
                <a:ea typeface="Arial"/>
                <a:cs typeface="Arial"/>
                <a:sym typeface="Arial"/>
              </a:rPr>
              <a:t> 30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98" name="Google Shape;298;p31"/>
          <p:cNvSpPr/>
          <p:nvPr/>
        </p:nvSpPr>
        <p:spPr>
          <a:xfrm>
            <a:off x="292363" y="276269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99" name="Google Shape;299;p31"/>
          <p:cNvSpPr/>
          <p:nvPr/>
        </p:nvSpPr>
        <p:spPr>
          <a:xfrm>
            <a:off x="292363" y="390916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6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10</a:t>
            </a:r>
            <a:endParaRPr b="1" sz="1800">
              <a:solidFill>
                <a:schemeClr val="dk1"/>
              </a:solidFill>
              <a:latin typeface="Calibri"/>
              <a:ea typeface="Calibri"/>
              <a:cs typeface="Calibri"/>
              <a:sym typeface="Calibri"/>
            </a:endParaRPr>
          </a:p>
        </p:txBody>
      </p:sp>
      <p:sp>
        <p:nvSpPr>
          <p:cNvPr id="300" name="Google Shape;300;p31"/>
          <p:cNvSpPr/>
          <p:nvPr/>
        </p:nvSpPr>
        <p:spPr>
          <a:xfrm>
            <a:off x="292363" y="499368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Google Shape;305;p32"/>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306" name="Google Shape;306;p32"/>
          <p:cNvSpPr txBox="1"/>
          <p:nvPr/>
        </p:nvSpPr>
        <p:spPr>
          <a:xfrm>
            <a:off x="177800" y="1823974"/>
            <a:ext cx="8845176"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Kyle uses place-value counters to find      of 44.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Explain what he has done.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07" name="Google Shape;307;p32"/>
          <p:cNvSpPr/>
          <p:nvPr/>
        </p:nvSpPr>
        <p:spPr>
          <a:xfrm>
            <a:off x="4111328" y="169897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308" name="Google Shape;308;p32"/>
          <p:cNvPicPr preferRelativeResize="0"/>
          <p:nvPr/>
        </p:nvPicPr>
        <p:blipFill rotWithShape="1">
          <a:blip r:embed="rId3">
            <a:alphaModFix/>
          </a:blip>
          <a:srcRect b="0" l="0" r="0" t="0"/>
          <a:stretch/>
        </p:blipFill>
        <p:spPr>
          <a:xfrm>
            <a:off x="714243" y="3578300"/>
            <a:ext cx="5538264" cy="33565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33"/>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314" name="Google Shape;314;p33"/>
          <p:cNvSpPr txBox="1"/>
          <p:nvPr/>
        </p:nvSpPr>
        <p:spPr>
          <a:xfrm>
            <a:off x="177800" y="1823974"/>
            <a:ext cx="884517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Kyle uses place-value counters to find      of  44.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Explain what he has done.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Kyle has made 44 out of 4 tens counters and 4 ones counters.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He has then split up the counters into four equal groups.</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Each group has 1 ten and 1 one, so one quarter of 44 equals 11.</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Kyle can then add 3 groups of counters or 3 lots of 11 (3 x 11).</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He then works out that three-quarters of 44 is 33.</a:t>
            </a:r>
            <a:endParaRPr/>
          </a:p>
        </p:txBody>
      </p:sp>
      <p:sp>
        <p:nvSpPr>
          <p:cNvPr id="315" name="Google Shape;315;p33"/>
          <p:cNvSpPr/>
          <p:nvPr/>
        </p:nvSpPr>
        <p:spPr>
          <a:xfrm>
            <a:off x="4111328" y="169897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316" name="Google Shape;316;p33"/>
          <p:cNvPicPr preferRelativeResize="0"/>
          <p:nvPr/>
        </p:nvPicPr>
        <p:blipFill rotWithShape="1">
          <a:blip r:embed="rId3">
            <a:alphaModFix/>
          </a:blip>
          <a:srcRect b="0" l="0" r="0" t="0"/>
          <a:stretch/>
        </p:blipFill>
        <p:spPr>
          <a:xfrm>
            <a:off x="714243" y="3578300"/>
            <a:ext cx="5538264" cy="33565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34"/>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4:</a:t>
            </a:r>
            <a:endParaRPr sz="1400" u="sng">
              <a:solidFill>
                <a:schemeClr val="dk1"/>
              </a:solidFill>
              <a:latin typeface="Arial"/>
              <a:ea typeface="Arial"/>
              <a:cs typeface="Arial"/>
              <a:sym typeface="Arial"/>
            </a:endParaRPr>
          </a:p>
        </p:txBody>
      </p:sp>
      <p:sp>
        <p:nvSpPr>
          <p:cNvPr id="322" name="Google Shape;322;p34"/>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place-value counters to find these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84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72 =</a:t>
            </a:r>
            <a:endParaRPr b="1" sz="1800">
              <a:solidFill>
                <a:srgbClr val="DA2E41"/>
              </a:solidFill>
              <a:latin typeface="Arial"/>
              <a:ea typeface="Arial"/>
              <a:cs typeface="Arial"/>
              <a:sym typeface="Arial"/>
            </a:endParaRPr>
          </a:p>
        </p:txBody>
      </p:sp>
      <p:sp>
        <p:nvSpPr>
          <p:cNvPr id="323" name="Google Shape;323;p34"/>
          <p:cNvSpPr/>
          <p:nvPr/>
        </p:nvSpPr>
        <p:spPr>
          <a:xfrm>
            <a:off x="161365" y="255958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324" name="Google Shape;324;p34"/>
          <p:cNvSpPr/>
          <p:nvPr/>
        </p:nvSpPr>
        <p:spPr>
          <a:xfrm>
            <a:off x="177800" y="417127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5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6</a:t>
            </a:r>
            <a:endParaRPr b="1"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35"/>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4:</a:t>
            </a:r>
            <a:endParaRPr sz="1400" u="sng">
              <a:solidFill>
                <a:schemeClr val="dk1"/>
              </a:solidFill>
              <a:latin typeface="Arial"/>
              <a:ea typeface="Arial"/>
              <a:cs typeface="Arial"/>
              <a:sym typeface="Arial"/>
            </a:endParaRPr>
          </a:p>
        </p:txBody>
      </p:sp>
      <p:sp>
        <p:nvSpPr>
          <p:cNvPr id="330" name="Google Shape;330;p35"/>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place-value counters to find these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84 = </a:t>
            </a:r>
            <a:r>
              <a:rPr b="1" lang="en-GB" sz="1800">
                <a:solidFill>
                  <a:srgbClr val="DA2E41"/>
                </a:solidFill>
                <a:latin typeface="Arial"/>
                <a:ea typeface="Arial"/>
                <a:cs typeface="Arial"/>
                <a:sym typeface="Arial"/>
              </a:rPr>
              <a:t>63</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72 = </a:t>
            </a:r>
            <a:r>
              <a:rPr b="1" lang="en-GB" sz="1800">
                <a:solidFill>
                  <a:srgbClr val="DA2E41"/>
                </a:solidFill>
                <a:latin typeface="Arial"/>
                <a:ea typeface="Arial"/>
                <a:cs typeface="Arial"/>
                <a:sym typeface="Arial"/>
              </a:rPr>
              <a:t>60</a:t>
            </a:r>
            <a:endParaRPr/>
          </a:p>
        </p:txBody>
      </p:sp>
      <p:sp>
        <p:nvSpPr>
          <p:cNvPr id="331" name="Google Shape;331;p35"/>
          <p:cNvSpPr/>
          <p:nvPr/>
        </p:nvSpPr>
        <p:spPr>
          <a:xfrm>
            <a:off x="161365" y="255958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332" name="Google Shape;332;p35"/>
          <p:cNvSpPr/>
          <p:nvPr/>
        </p:nvSpPr>
        <p:spPr>
          <a:xfrm>
            <a:off x="177800" y="417127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5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6</a:t>
            </a:r>
            <a:endParaRPr b="1" sz="1800">
              <a:solidFill>
                <a:schemeClr val="dk1"/>
              </a:solidFill>
              <a:latin typeface="Calibri"/>
              <a:ea typeface="Calibri"/>
              <a:cs typeface="Calibri"/>
              <a:sym typeface="Calibri"/>
            </a:endParaRPr>
          </a:p>
        </p:txBody>
      </p:sp>
      <p:sp>
        <p:nvSpPr>
          <p:cNvPr id="333" name="Google Shape;333;p35"/>
          <p:cNvSpPr/>
          <p:nvPr/>
        </p:nvSpPr>
        <p:spPr>
          <a:xfrm>
            <a:off x="6414246" y="3818965"/>
            <a:ext cx="2393577" cy="1129553"/>
          </a:xfrm>
          <a:prstGeom prst="rect">
            <a:avLst/>
          </a:prstGeom>
          <a:solidFill>
            <a:srgbClr val="13BD8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GB" sz="1400" u="sng">
                <a:solidFill>
                  <a:schemeClr val="lt1"/>
                </a:solidFill>
                <a:latin typeface="Arial"/>
                <a:ea typeface="Arial"/>
                <a:cs typeface="Arial"/>
                <a:sym typeface="Arial"/>
              </a:rPr>
              <a:t>Extension:</a:t>
            </a:r>
            <a:endParaRPr/>
          </a:p>
          <a:p>
            <a:pPr indent="0" lvl="0" marL="0" marR="0" rtl="0" algn="l">
              <a:spcBef>
                <a:spcPts val="0"/>
              </a:spcBef>
              <a:spcAft>
                <a:spcPts val="0"/>
              </a:spcAft>
              <a:buNone/>
            </a:pPr>
            <a:r>
              <a:rPr lang="en-GB" sz="1400">
                <a:solidFill>
                  <a:schemeClr val="lt1"/>
                </a:solidFill>
                <a:latin typeface="Arial"/>
                <a:ea typeface="Arial"/>
                <a:cs typeface="Arial"/>
                <a:sym typeface="Arial"/>
              </a:rPr>
              <a:t>Are there any calculations that this method will not work for? Why?</a:t>
            </a:r>
            <a:endParaRPr/>
          </a:p>
        </p:txBody>
      </p:sp>
      <p:pic>
        <p:nvPicPr>
          <p:cNvPr id="334" name="Google Shape;334;p35"/>
          <p:cNvPicPr preferRelativeResize="0"/>
          <p:nvPr/>
        </p:nvPicPr>
        <p:blipFill rotWithShape="1">
          <a:blip r:embed="rId3">
            <a:alphaModFix/>
          </a:blip>
          <a:srcRect b="0" l="0" r="0" t="0"/>
          <a:stretch/>
        </p:blipFill>
        <p:spPr>
          <a:xfrm>
            <a:off x="2111188" y="2774500"/>
            <a:ext cx="3795023" cy="216495"/>
          </a:xfrm>
          <a:prstGeom prst="rect">
            <a:avLst/>
          </a:prstGeom>
          <a:noFill/>
          <a:ln>
            <a:noFill/>
          </a:ln>
        </p:spPr>
      </p:pic>
      <p:pic>
        <p:nvPicPr>
          <p:cNvPr id="335" name="Google Shape;335;p35"/>
          <p:cNvPicPr preferRelativeResize="0"/>
          <p:nvPr/>
        </p:nvPicPr>
        <p:blipFill rotWithShape="1">
          <a:blip r:embed="rId4">
            <a:alphaModFix/>
          </a:blip>
          <a:srcRect b="0" l="0" r="0" t="0"/>
          <a:stretch/>
        </p:blipFill>
        <p:spPr>
          <a:xfrm>
            <a:off x="2467104" y="4335748"/>
            <a:ext cx="2513898" cy="207458"/>
          </a:xfrm>
          <a:prstGeom prst="rect">
            <a:avLst/>
          </a:prstGeom>
          <a:noFill/>
          <a:ln>
            <a:noFill/>
          </a:ln>
        </p:spPr>
      </p:pic>
      <p:pic>
        <p:nvPicPr>
          <p:cNvPr id="336" name="Google Shape;336;p35"/>
          <p:cNvPicPr preferRelativeResize="0"/>
          <p:nvPr/>
        </p:nvPicPr>
        <p:blipFill rotWithShape="1">
          <a:blip r:embed="rId4">
            <a:alphaModFix/>
          </a:blip>
          <a:srcRect b="0" l="0" r="0" t="0"/>
          <a:stretch/>
        </p:blipFill>
        <p:spPr>
          <a:xfrm>
            <a:off x="2477919" y="4735920"/>
            <a:ext cx="2513898" cy="20745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0" name="Shape 340"/>
        <p:cNvGrpSpPr/>
        <p:nvPr/>
      </p:nvGrpSpPr>
      <p:grpSpPr>
        <a:xfrm>
          <a:off x="0" y="0"/>
          <a:ext cx="0" cy="0"/>
          <a:chOff x="0" y="0"/>
          <a:chExt cx="0" cy="0"/>
        </a:xfrm>
      </p:grpSpPr>
      <p:sp>
        <p:nvSpPr>
          <p:cNvPr id="341" name="Google Shape;341;p36"/>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5:</a:t>
            </a:r>
            <a:endParaRPr sz="1400" u="sng">
              <a:solidFill>
                <a:schemeClr val="dk1"/>
              </a:solidFill>
              <a:latin typeface="Arial"/>
              <a:ea typeface="Arial"/>
              <a:cs typeface="Arial"/>
              <a:sym typeface="Arial"/>
            </a:endParaRPr>
          </a:p>
        </p:txBody>
      </p:sp>
      <p:sp>
        <p:nvSpPr>
          <p:cNvPr id="342" name="Google Shape;342;p36"/>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Jeremy has a box of 126 children’s books.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He donates two-sixths of them to his school library.</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He then gives three-quarters of the books that are left to a local</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children’s charity.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Finally, he gives four-sevenths of the remaining books to his sister.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many books does Jeremy have in his box now?</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Google Shape;347;p37"/>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5:</a:t>
            </a:r>
            <a:endParaRPr sz="1400" u="sng">
              <a:solidFill>
                <a:schemeClr val="dk1"/>
              </a:solidFill>
              <a:latin typeface="Arial"/>
              <a:ea typeface="Arial"/>
              <a:cs typeface="Arial"/>
              <a:sym typeface="Arial"/>
            </a:endParaRPr>
          </a:p>
        </p:txBody>
      </p:sp>
      <p:sp>
        <p:nvSpPr>
          <p:cNvPr id="348" name="Google Shape;348;p37"/>
          <p:cNvSpPr txBox="1"/>
          <p:nvPr/>
        </p:nvSpPr>
        <p:spPr>
          <a:xfrm>
            <a:off x="177800" y="1823974"/>
            <a:ext cx="8854112" cy="48013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Jeremy has a box of 126 children’s books.</a:t>
            </a:r>
            <a:endParaRPr/>
          </a:p>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He donates two-sixths of them to his school library.</a:t>
            </a:r>
            <a:endParaRPr/>
          </a:p>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He then gives three-quarters of the books that are left to a local</a:t>
            </a:r>
            <a:endParaRPr/>
          </a:p>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children’s charity. </a:t>
            </a:r>
            <a:endParaRPr/>
          </a:p>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He then gives four-sevenths of the remaining books to his sister.</a:t>
            </a:r>
            <a:endParaRPr/>
          </a:p>
          <a:p>
            <a:pPr indent="0" lvl="0" marL="0" marR="0" rtl="0" algn="l">
              <a:lnSpc>
                <a:spcPct val="150000"/>
              </a:lnSpc>
              <a:spcBef>
                <a:spcPts val="0"/>
              </a:spcBef>
              <a:spcAft>
                <a:spcPts val="0"/>
              </a:spcAft>
              <a:buNone/>
            </a:pPr>
            <a:r>
              <a:rPr lang="en-GB" sz="1800">
                <a:solidFill>
                  <a:schemeClr val="dk1"/>
                </a:solidFill>
                <a:latin typeface="Arial"/>
                <a:ea typeface="Arial"/>
                <a:cs typeface="Arial"/>
                <a:sym typeface="Arial"/>
              </a:rPr>
              <a:t>How many books does Jeremy have in his box now?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126 ÷ 6 = 21 x 2 = 42, so the school is given 42 books.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126 – 42 = 84, so Jeremy has 84 left.</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84 ÷ 4 = 21 x 3 = 63, so the charity is given 63 books.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84 – 63 = 21, so Jeremy now has 21 left.</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21 ÷ 7 = 3 x 4 = 12, so his sister is given 12.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21 – 12 = 9, so </a:t>
            </a:r>
            <a:r>
              <a:rPr b="1" lang="en-GB" sz="1800" u="sng">
                <a:solidFill>
                  <a:srgbClr val="DA2E41"/>
                </a:solidFill>
                <a:latin typeface="Arial"/>
                <a:ea typeface="Arial"/>
                <a:cs typeface="Arial"/>
                <a:sym typeface="Arial"/>
              </a:rPr>
              <a:t>Jeremy has 9 books in his box.</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p38"/>
          <p:cNvSpPr txBox="1"/>
          <p:nvPr/>
        </p:nvSpPr>
        <p:spPr>
          <a:xfrm>
            <a:off x="177798" y="1755577"/>
            <a:ext cx="8966202" cy="440120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388CDA"/>
                </a:solidFill>
                <a:latin typeface="Arial"/>
                <a:ea typeface="Arial"/>
                <a:cs typeface="Arial"/>
                <a:sym typeface="Arial"/>
              </a:rPr>
              <a:t>True or False?</a:t>
            </a:r>
            <a:endParaRPr/>
          </a:p>
          <a:p>
            <a:pPr indent="0" lvl="0" marL="0" marR="0" rtl="0" algn="l">
              <a:spcBef>
                <a:spcPts val="0"/>
              </a:spcBef>
              <a:spcAft>
                <a:spcPts val="0"/>
              </a:spcAft>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a:pPr>
            <a:r>
              <a:rPr lang="en-GB" sz="2000">
                <a:solidFill>
                  <a:srgbClr val="388CDA"/>
                </a:solidFill>
                <a:latin typeface="Arial"/>
                <a:ea typeface="Arial"/>
                <a:cs typeface="Arial"/>
                <a:sym typeface="Arial"/>
              </a:rPr>
              <a:t>To find two-thirds of an amount, we multiply by 3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and divide by 2.</a:t>
            </a:r>
            <a:endParaRPr/>
          </a:p>
          <a:p>
            <a:pPr indent="0" lvl="8" marL="3657600" marR="0" rtl="0" algn="l">
              <a:spcBef>
                <a:spcPts val="0"/>
              </a:spcBef>
              <a:spcAft>
                <a:spcPts val="0"/>
              </a:spcAft>
              <a:buNone/>
            </a:pPr>
            <a:r>
              <a:rPr b="0" i="0" lang="en-GB" sz="2000" u="none" cap="none" strike="noStrike">
                <a:solidFill>
                  <a:srgbClr val="388CDA"/>
                </a:solidFill>
                <a:latin typeface="Arial"/>
                <a:ea typeface="Arial"/>
                <a:cs typeface="Arial"/>
                <a:sym typeface="Arial"/>
              </a:rPr>
              <a:t>                   </a:t>
            </a:r>
            <a:r>
              <a:rPr b="1" i="0" lang="en-GB" sz="2000" u="none" cap="none" strike="noStrike">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     of 95 = 19		</a:t>
            </a:r>
            <a:r>
              <a:rPr b="1" lang="en-GB" sz="2000">
                <a:solidFill>
                  <a:srgbClr val="388CDA"/>
                </a:solidFill>
                <a:latin typeface="Arial"/>
                <a:ea typeface="Arial"/>
                <a:cs typeface="Arial"/>
                <a:sym typeface="Arial"/>
              </a:rPr>
              <a:t> </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330200" lvl="0" marL="457200" marR="0" rtl="0" algn="l">
              <a:spcBef>
                <a:spcPts val="0"/>
              </a:spcBef>
              <a:spcAft>
                <a:spcPts val="0"/>
              </a:spcAft>
              <a:buClr>
                <a:schemeClr val="dk1"/>
              </a:buClr>
              <a:buSzPts val="2000"/>
              <a:buFont typeface="Calibri"/>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To find      of 60, we can take 60 counters and divide them into 10 equal</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groups.	      We then count up the number of counters in six groups, giving</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the answer of 30.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4"/>
            </a:pPr>
            <a:r>
              <a:rPr lang="en-GB" sz="2000">
                <a:solidFill>
                  <a:srgbClr val="388CDA"/>
                </a:solidFill>
                <a:latin typeface="Arial"/>
                <a:ea typeface="Arial"/>
                <a:cs typeface="Arial"/>
                <a:sym typeface="Arial"/>
              </a:rPr>
              <a:t>Two-thirds of 27 and three-quarters of 24 are the same amount.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p:txBody>
      </p:sp>
      <p:sp>
        <p:nvSpPr>
          <p:cNvPr id="354" name="Google Shape;354;p38"/>
          <p:cNvSpPr txBox="1"/>
          <p:nvPr/>
        </p:nvSpPr>
        <p:spPr>
          <a:xfrm>
            <a:off x="177800" y="1447800"/>
            <a:ext cx="1384290"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rgbClr val="388CDA"/>
                </a:solidFill>
                <a:latin typeface="Arial"/>
                <a:ea typeface="Arial"/>
                <a:cs typeface="Arial"/>
                <a:sym typeface="Arial"/>
              </a:rPr>
              <a:t>EVALUATION:</a:t>
            </a:r>
            <a:endParaRPr sz="1400" u="sng">
              <a:solidFill>
                <a:srgbClr val="388CDA"/>
              </a:solidFill>
              <a:latin typeface="Arial"/>
              <a:ea typeface="Arial"/>
              <a:cs typeface="Arial"/>
              <a:sym typeface="Arial"/>
            </a:endParaRPr>
          </a:p>
        </p:txBody>
      </p:sp>
      <p:sp>
        <p:nvSpPr>
          <p:cNvPr id="355" name="Google Shape;355;p38"/>
          <p:cNvSpPr/>
          <p:nvPr/>
        </p:nvSpPr>
        <p:spPr>
          <a:xfrm>
            <a:off x="564954" y="3149033"/>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3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5</a:t>
            </a:r>
            <a:endParaRPr sz="2000">
              <a:solidFill>
                <a:srgbClr val="388CDA"/>
              </a:solidFill>
              <a:latin typeface="Calibri"/>
              <a:ea typeface="Calibri"/>
              <a:cs typeface="Calibri"/>
              <a:sym typeface="Calibri"/>
            </a:endParaRPr>
          </a:p>
        </p:txBody>
      </p:sp>
      <p:sp>
        <p:nvSpPr>
          <p:cNvPr id="356" name="Google Shape;356;p38"/>
          <p:cNvSpPr/>
          <p:nvPr/>
        </p:nvSpPr>
        <p:spPr>
          <a:xfrm>
            <a:off x="1447052" y="4088302"/>
            <a:ext cx="470000"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6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Google Shape;361;p39"/>
          <p:cNvSpPr txBox="1"/>
          <p:nvPr/>
        </p:nvSpPr>
        <p:spPr>
          <a:xfrm>
            <a:off x="177798" y="1755577"/>
            <a:ext cx="8966202" cy="470898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388CDA"/>
                </a:solidFill>
                <a:latin typeface="Arial"/>
                <a:ea typeface="Arial"/>
                <a:cs typeface="Arial"/>
                <a:sym typeface="Arial"/>
              </a:rPr>
              <a:t>True or False?</a:t>
            </a:r>
            <a:endParaRPr/>
          </a:p>
          <a:p>
            <a:pPr indent="0" lvl="0" marL="0" marR="0" rtl="0" algn="l">
              <a:spcBef>
                <a:spcPts val="0"/>
              </a:spcBef>
              <a:spcAft>
                <a:spcPts val="0"/>
              </a:spcAft>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a:pPr>
            <a:r>
              <a:rPr lang="en-GB" sz="2000">
                <a:solidFill>
                  <a:srgbClr val="388CDA"/>
                </a:solidFill>
                <a:latin typeface="Arial"/>
                <a:ea typeface="Arial"/>
                <a:cs typeface="Arial"/>
                <a:sym typeface="Arial"/>
              </a:rPr>
              <a:t>To find two-thirds of an amount, we multiply by 3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and divide by 2.     </a:t>
            </a:r>
            <a:r>
              <a:rPr b="1" lang="en-GB" sz="2000">
                <a:solidFill>
                  <a:srgbClr val="388CDA"/>
                </a:solidFill>
                <a:latin typeface="Arial"/>
                <a:ea typeface="Arial"/>
                <a:cs typeface="Arial"/>
                <a:sym typeface="Arial"/>
              </a:rPr>
              <a:t>FALSE</a:t>
            </a:r>
            <a:endParaRPr sz="2000">
              <a:solidFill>
                <a:srgbClr val="388CDA"/>
              </a:solidFill>
              <a:latin typeface="Arial"/>
              <a:ea typeface="Arial"/>
              <a:cs typeface="Arial"/>
              <a:sym typeface="Arial"/>
            </a:endParaRPr>
          </a:p>
          <a:p>
            <a:pPr indent="0" lvl="8" marL="3657600" marR="0" rtl="0" algn="l">
              <a:spcBef>
                <a:spcPts val="0"/>
              </a:spcBef>
              <a:spcAft>
                <a:spcPts val="0"/>
              </a:spcAft>
              <a:buNone/>
            </a:pPr>
            <a:r>
              <a:rPr b="0" i="0" lang="en-GB" sz="2000" u="none" cap="none" strike="noStrike">
                <a:solidFill>
                  <a:srgbClr val="388CDA"/>
                </a:solidFill>
                <a:latin typeface="Arial"/>
                <a:ea typeface="Arial"/>
                <a:cs typeface="Arial"/>
                <a:sym typeface="Arial"/>
              </a:rPr>
              <a:t>                   </a:t>
            </a:r>
            <a:r>
              <a:rPr b="1" i="0" lang="en-GB" sz="2000" u="none" cap="none" strike="noStrike">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     of 95 = 19	 </a:t>
            </a:r>
            <a:r>
              <a:rPr b="1" lang="en-GB" sz="2000">
                <a:solidFill>
                  <a:srgbClr val="388CDA"/>
                </a:solidFill>
                <a:latin typeface="Arial"/>
                <a:ea typeface="Arial"/>
                <a:cs typeface="Arial"/>
                <a:sym typeface="Arial"/>
              </a:rPr>
              <a:t>FALSE</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330200" lvl="0" marL="457200" marR="0" rtl="0" algn="l">
              <a:spcBef>
                <a:spcPts val="0"/>
              </a:spcBef>
              <a:spcAft>
                <a:spcPts val="0"/>
              </a:spcAft>
              <a:buClr>
                <a:schemeClr val="dk1"/>
              </a:buClr>
              <a:buSzPts val="2000"/>
              <a:buFont typeface="Calibri"/>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To find      of 60, we can take 60 counters and divide them into 10 equal</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groups.	      We then count up the number of counters in six groups, giving</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the answer of 30.    </a:t>
            </a:r>
            <a:r>
              <a:rPr b="1" lang="en-GB" sz="2000">
                <a:solidFill>
                  <a:srgbClr val="388CDA"/>
                </a:solidFill>
                <a:latin typeface="Arial"/>
                <a:ea typeface="Arial"/>
                <a:cs typeface="Arial"/>
                <a:sym typeface="Arial"/>
              </a:rPr>
              <a:t>FALSE </a:t>
            </a:r>
            <a:r>
              <a:rPr lang="en-GB" sz="2000">
                <a:solidFill>
                  <a:srgbClr val="388CDA"/>
                </a:solidFill>
                <a:latin typeface="Arial"/>
                <a:ea typeface="Arial"/>
                <a:cs typeface="Arial"/>
                <a:sym typeface="Arial"/>
              </a:rPr>
              <a:t>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4"/>
            </a:pPr>
            <a:r>
              <a:rPr lang="en-GB" sz="2000">
                <a:solidFill>
                  <a:srgbClr val="388CDA"/>
                </a:solidFill>
                <a:latin typeface="Arial"/>
                <a:ea typeface="Arial"/>
                <a:cs typeface="Arial"/>
                <a:sym typeface="Arial"/>
              </a:rPr>
              <a:t>Two-thirds of 27 and three-quarters of 24 are the same amount.	</a:t>
            </a:r>
            <a:r>
              <a:rPr b="1" lang="en-GB" sz="2000">
                <a:solidFill>
                  <a:srgbClr val="388CDA"/>
                </a:solidFill>
                <a:latin typeface="Arial"/>
                <a:ea typeface="Arial"/>
                <a:cs typeface="Arial"/>
                <a:sym typeface="Arial"/>
              </a:rPr>
              <a:t>TRUE</a:t>
            </a:r>
            <a:endParaRPr/>
          </a:p>
          <a:p>
            <a:pPr indent="0" lvl="0" marL="0" marR="0" rtl="0" algn="l">
              <a:spcBef>
                <a:spcPts val="0"/>
              </a:spcBef>
              <a:spcAft>
                <a:spcPts val="0"/>
              </a:spcAft>
              <a:buNone/>
            </a:pPr>
            <a:r>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p:txBody>
      </p:sp>
      <p:sp>
        <p:nvSpPr>
          <p:cNvPr id="362" name="Google Shape;362;p39"/>
          <p:cNvSpPr txBox="1"/>
          <p:nvPr/>
        </p:nvSpPr>
        <p:spPr>
          <a:xfrm>
            <a:off x="177800" y="1447800"/>
            <a:ext cx="1384290"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rgbClr val="388CDA"/>
                </a:solidFill>
                <a:latin typeface="Arial"/>
                <a:ea typeface="Arial"/>
                <a:cs typeface="Arial"/>
                <a:sym typeface="Arial"/>
              </a:rPr>
              <a:t>EVALUATION:</a:t>
            </a:r>
            <a:endParaRPr sz="1400" u="sng">
              <a:solidFill>
                <a:srgbClr val="388CDA"/>
              </a:solidFill>
              <a:latin typeface="Arial"/>
              <a:ea typeface="Arial"/>
              <a:cs typeface="Arial"/>
              <a:sym typeface="Arial"/>
            </a:endParaRPr>
          </a:p>
        </p:txBody>
      </p:sp>
      <p:sp>
        <p:nvSpPr>
          <p:cNvPr id="363" name="Google Shape;363;p39"/>
          <p:cNvSpPr/>
          <p:nvPr/>
        </p:nvSpPr>
        <p:spPr>
          <a:xfrm>
            <a:off x="564954" y="3149033"/>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3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5</a:t>
            </a:r>
            <a:endParaRPr sz="2000">
              <a:solidFill>
                <a:srgbClr val="388CDA"/>
              </a:solidFill>
              <a:latin typeface="Calibri"/>
              <a:ea typeface="Calibri"/>
              <a:cs typeface="Calibri"/>
              <a:sym typeface="Calibri"/>
            </a:endParaRPr>
          </a:p>
        </p:txBody>
      </p:sp>
      <p:sp>
        <p:nvSpPr>
          <p:cNvPr id="364" name="Google Shape;364;p39"/>
          <p:cNvSpPr/>
          <p:nvPr/>
        </p:nvSpPr>
        <p:spPr>
          <a:xfrm>
            <a:off x="1447052" y="4088302"/>
            <a:ext cx="470000"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6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pic>
        <p:nvPicPr>
          <p:cNvPr id="370" name="Google Shape;370;p40"/>
          <p:cNvPicPr preferRelativeResize="0"/>
          <p:nvPr/>
        </p:nvPicPr>
        <p:blipFill rotWithShape="1">
          <a:blip r:embed="rId3">
            <a:alphaModFix/>
          </a:blip>
          <a:srcRect b="0" l="0" r="0" t="0"/>
          <a:stretch/>
        </p:blipFill>
        <p:spPr>
          <a:xfrm>
            <a:off x="0" y="198192"/>
            <a:ext cx="9144000" cy="64616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8"/>
          <p:cNvSpPr txBox="1"/>
          <p:nvPr/>
        </p:nvSpPr>
        <p:spPr>
          <a:xfrm>
            <a:off x="177800" y="1500808"/>
            <a:ext cx="1078629"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STARTER:</a:t>
            </a:r>
            <a:endParaRPr sz="1400" u="sng">
              <a:solidFill>
                <a:schemeClr val="dk1"/>
              </a:solidFill>
              <a:latin typeface="Arial"/>
              <a:ea typeface="Arial"/>
              <a:cs typeface="Arial"/>
              <a:sym typeface="Arial"/>
            </a:endParaRPr>
          </a:p>
        </p:txBody>
      </p:sp>
      <p:sp>
        <p:nvSpPr>
          <p:cNvPr id="127" name="Google Shape;127;p18"/>
          <p:cNvSpPr txBox="1"/>
          <p:nvPr/>
        </p:nvSpPr>
        <p:spPr>
          <a:xfrm>
            <a:off x="348063" y="2017579"/>
            <a:ext cx="579906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You are collecting marbles and two of your friends offer to give you some of their marbles.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Which friend is offering you the most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Jim will give you         of 60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Fred will give you         of 60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u="sng">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8" name="Google Shape;128;p18"/>
          <p:cNvSpPr txBox="1"/>
          <p:nvPr/>
        </p:nvSpPr>
        <p:spPr>
          <a:xfrm>
            <a:off x="2353843" y="4094153"/>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1</a:t>
            </a:r>
            <a:endParaRPr/>
          </a:p>
        </p:txBody>
      </p:sp>
      <p:sp>
        <p:nvSpPr>
          <p:cNvPr id="129" name="Google Shape;129;p18"/>
          <p:cNvSpPr txBox="1"/>
          <p:nvPr/>
        </p:nvSpPr>
        <p:spPr>
          <a:xfrm>
            <a:off x="2353843" y="4383222"/>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3</a:t>
            </a:r>
            <a:endParaRPr/>
          </a:p>
        </p:txBody>
      </p:sp>
      <p:cxnSp>
        <p:nvCxnSpPr>
          <p:cNvPr id="130" name="Google Shape;130;p18"/>
          <p:cNvCxnSpPr/>
          <p:nvPr/>
        </p:nvCxnSpPr>
        <p:spPr>
          <a:xfrm>
            <a:off x="2347942" y="4418617"/>
            <a:ext cx="330364" cy="0"/>
          </a:xfrm>
          <a:prstGeom prst="straightConnector1">
            <a:avLst/>
          </a:prstGeom>
          <a:noFill/>
          <a:ln cap="flat" cmpd="sng" w="19050">
            <a:solidFill>
              <a:schemeClr val="dk1"/>
            </a:solidFill>
            <a:prstDash val="solid"/>
            <a:miter lim="800000"/>
            <a:headEnd len="sm" w="sm" type="none"/>
            <a:tailEnd len="sm" w="sm" type="none"/>
          </a:ln>
        </p:spPr>
      </p:cxnSp>
      <p:cxnSp>
        <p:nvCxnSpPr>
          <p:cNvPr id="131" name="Google Shape;131;p18"/>
          <p:cNvCxnSpPr/>
          <p:nvPr/>
        </p:nvCxnSpPr>
        <p:spPr>
          <a:xfrm>
            <a:off x="2223073" y="3597623"/>
            <a:ext cx="330364" cy="0"/>
          </a:xfrm>
          <a:prstGeom prst="straightConnector1">
            <a:avLst/>
          </a:prstGeom>
          <a:noFill/>
          <a:ln cap="flat" cmpd="sng" w="19050">
            <a:solidFill>
              <a:schemeClr val="dk1"/>
            </a:solidFill>
            <a:prstDash val="solid"/>
            <a:miter lim="800000"/>
            <a:headEnd len="sm" w="sm" type="none"/>
            <a:tailEnd len="sm" w="sm" type="none"/>
          </a:ln>
        </p:spPr>
      </p:cxnSp>
      <p:sp>
        <p:nvSpPr>
          <p:cNvPr id="132" name="Google Shape;132;p18"/>
          <p:cNvSpPr/>
          <p:nvPr/>
        </p:nvSpPr>
        <p:spPr>
          <a:xfrm>
            <a:off x="2220988" y="3244334"/>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1</a:t>
            </a:r>
            <a:endParaRPr/>
          </a:p>
        </p:txBody>
      </p:sp>
      <p:sp>
        <p:nvSpPr>
          <p:cNvPr id="133" name="Google Shape;133;p18"/>
          <p:cNvSpPr/>
          <p:nvPr/>
        </p:nvSpPr>
        <p:spPr>
          <a:xfrm>
            <a:off x="2244584" y="3586496"/>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nvSpPr>
        <p:spPr>
          <a:xfrm>
            <a:off x="177800" y="1500808"/>
            <a:ext cx="1078629"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STARTER:</a:t>
            </a:r>
            <a:endParaRPr sz="1400" u="sng">
              <a:solidFill>
                <a:schemeClr val="dk1"/>
              </a:solidFill>
              <a:latin typeface="Arial"/>
              <a:ea typeface="Arial"/>
              <a:cs typeface="Arial"/>
              <a:sym typeface="Arial"/>
            </a:endParaRPr>
          </a:p>
        </p:txBody>
      </p:sp>
      <p:sp>
        <p:nvSpPr>
          <p:cNvPr id="139" name="Google Shape;139;p19"/>
          <p:cNvSpPr txBox="1"/>
          <p:nvPr/>
        </p:nvSpPr>
        <p:spPr>
          <a:xfrm>
            <a:off x="348063" y="2017579"/>
            <a:ext cx="624151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You are collecting marbles and two of your friends offer to give you some of their marbles.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Which friend is offering you the most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Jim will give you         of 60 marbles </a:t>
            </a:r>
            <a:r>
              <a:rPr lang="en-GB" sz="1800">
                <a:solidFill>
                  <a:srgbClr val="FF0000"/>
                </a:solidFill>
                <a:latin typeface="Arial"/>
                <a:ea typeface="Arial"/>
                <a:cs typeface="Arial"/>
                <a:sym typeface="Arial"/>
              </a:rPr>
              <a:t>= 60 ÷ 4 = 15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Fred will give you         of 60 marbles </a:t>
            </a:r>
            <a:r>
              <a:rPr lang="en-GB" sz="1800">
                <a:solidFill>
                  <a:srgbClr val="FF0000"/>
                </a:solidFill>
                <a:latin typeface="Arial"/>
                <a:ea typeface="Arial"/>
                <a:cs typeface="Arial"/>
                <a:sym typeface="Arial"/>
              </a:rPr>
              <a:t>= 60 ÷ 3 = 20 marbles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u="sng">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rgbClr val="FF0000"/>
                </a:solidFill>
                <a:latin typeface="Arial"/>
                <a:ea typeface="Arial"/>
                <a:cs typeface="Arial"/>
                <a:sym typeface="Arial"/>
              </a:rPr>
              <a:t>So, Fred will give you the most marbles.</a:t>
            </a:r>
            <a:endParaRPr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9"/>
          <p:cNvSpPr txBox="1"/>
          <p:nvPr/>
        </p:nvSpPr>
        <p:spPr>
          <a:xfrm>
            <a:off x="2353843" y="4094153"/>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1</a:t>
            </a:r>
            <a:endParaRPr/>
          </a:p>
        </p:txBody>
      </p:sp>
      <p:sp>
        <p:nvSpPr>
          <p:cNvPr id="141" name="Google Shape;141;p19"/>
          <p:cNvSpPr txBox="1"/>
          <p:nvPr/>
        </p:nvSpPr>
        <p:spPr>
          <a:xfrm>
            <a:off x="2353843" y="4383222"/>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3</a:t>
            </a:r>
            <a:endParaRPr/>
          </a:p>
        </p:txBody>
      </p:sp>
      <p:cxnSp>
        <p:nvCxnSpPr>
          <p:cNvPr id="142" name="Google Shape;142;p19"/>
          <p:cNvCxnSpPr/>
          <p:nvPr/>
        </p:nvCxnSpPr>
        <p:spPr>
          <a:xfrm>
            <a:off x="2347942" y="4418617"/>
            <a:ext cx="330364" cy="0"/>
          </a:xfrm>
          <a:prstGeom prst="straightConnector1">
            <a:avLst/>
          </a:prstGeom>
          <a:noFill/>
          <a:ln cap="flat" cmpd="sng" w="19050">
            <a:solidFill>
              <a:schemeClr val="dk1"/>
            </a:solidFill>
            <a:prstDash val="solid"/>
            <a:miter lim="800000"/>
            <a:headEnd len="sm" w="sm" type="none"/>
            <a:tailEnd len="sm" w="sm" type="none"/>
          </a:ln>
        </p:spPr>
      </p:cxnSp>
      <p:cxnSp>
        <p:nvCxnSpPr>
          <p:cNvPr id="143" name="Google Shape;143;p19"/>
          <p:cNvCxnSpPr/>
          <p:nvPr/>
        </p:nvCxnSpPr>
        <p:spPr>
          <a:xfrm>
            <a:off x="2223073" y="3597623"/>
            <a:ext cx="330364" cy="0"/>
          </a:xfrm>
          <a:prstGeom prst="straightConnector1">
            <a:avLst/>
          </a:prstGeom>
          <a:noFill/>
          <a:ln cap="flat" cmpd="sng" w="19050">
            <a:solidFill>
              <a:schemeClr val="dk1"/>
            </a:solidFill>
            <a:prstDash val="solid"/>
            <a:miter lim="800000"/>
            <a:headEnd len="sm" w="sm" type="none"/>
            <a:tailEnd len="sm" w="sm" type="none"/>
          </a:ln>
        </p:spPr>
      </p:cxnSp>
      <p:sp>
        <p:nvSpPr>
          <p:cNvPr id="144" name="Google Shape;144;p19"/>
          <p:cNvSpPr/>
          <p:nvPr/>
        </p:nvSpPr>
        <p:spPr>
          <a:xfrm>
            <a:off x="2220988" y="3244334"/>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1</a:t>
            </a:r>
            <a:endParaRPr/>
          </a:p>
        </p:txBody>
      </p:sp>
      <p:sp>
        <p:nvSpPr>
          <p:cNvPr id="145" name="Google Shape;145;p19"/>
          <p:cNvSpPr/>
          <p:nvPr/>
        </p:nvSpPr>
        <p:spPr>
          <a:xfrm>
            <a:off x="2244584" y="3586496"/>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0"/>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51" name="Google Shape;151;p20"/>
          <p:cNvSpPr txBox="1"/>
          <p:nvPr/>
        </p:nvSpPr>
        <p:spPr>
          <a:xfrm>
            <a:off x="171900" y="1847571"/>
            <a:ext cx="7602731"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24 tennis balls by completing the sentences below.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sixth, we can divide the amount into ___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___ tennis 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24 is equal to ___  groups or 2 x __.</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24 is ___.</a:t>
            </a:r>
            <a:endParaRPr/>
          </a:p>
        </p:txBody>
      </p:sp>
      <p:pic>
        <p:nvPicPr>
          <p:cNvPr id="152" name="Google Shape;152;p20"/>
          <p:cNvPicPr preferRelativeResize="0"/>
          <p:nvPr/>
        </p:nvPicPr>
        <p:blipFill rotWithShape="1">
          <a:blip r:embed="rId3">
            <a:alphaModFix/>
          </a:blip>
          <a:srcRect b="0" l="0" r="0" t="0"/>
          <a:stretch/>
        </p:blipFill>
        <p:spPr>
          <a:xfrm>
            <a:off x="190246" y="2665363"/>
            <a:ext cx="2930514" cy="933423"/>
          </a:xfrm>
          <a:prstGeom prst="rect">
            <a:avLst/>
          </a:prstGeom>
          <a:noFill/>
          <a:ln>
            <a:noFill/>
          </a:ln>
        </p:spPr>
      </p:pic>
      <p:sp>
        <p:nvSpPr>
          <p:cNvPr id="153" name="Google Shape;153;p20"/>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54" name="Google Shape;154;p20"/>
          <p:cNvSpPr/>
          <p:nvPr/>
        </p:nvSpPr>
        <p:spPr>
          <a:xfrm>
            <a:off x="125940" y="4778362"/>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55" name="Google Shape;155;p20"/>
          <p:cNvSpPr/>
          <p:nvPr/>
        </p:nvSpPr>
        <p:spPr>
          <a:xfrm>
            <a:off x="126837" y="5613061"/>
            <a:ext cx="45720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sz="1800">
              <a:solidFill>
                <a:schemeClr val="dk1"/>
              </a:solidFill>
              <a:latin typeface="Calibri"/>
              <a:ea typeface="Calibri"/>
              <a:cs typeface="Calibri"/>
              <a:sym typeface="Calibri"/>
            </a:endParaRPr>
          </a:p>
        </p:txBody>
      </p:sp>
      <p:pic>
        <p:nvPicPr>
          <p:cNvPr id="156" name="Google Shape;156;p20"/>
          <p:cNvPicPr preferRelativeResize="0"/>
          <p:nvPr/>
        </p:nvPicPr>
        <p:blipFill rotWithShape="1">
          <a:blip r:embed="rId3">
            <a:alphaModFix/>
          </a:blip>
          <a:srcRect b="0" l="0" r="0" t="0"/>
          <a:stretch/>
        </p:blipFill>
        <p:spPr>
          <a:xfrm>
            <a:off x="3127144" y="2664380"/>
            <a:ext cx="2930514" cy="933423"/>
          </a:xfrm>
          <a:prstGeom prst="rect">
            <a:avLst/>
          </a:prstGeom>
          <a:noFill/>
          <a:ln>
            <a:noFill/>
          </a:ln>
        </p:spPr>
      </p:pic>
      <p:sp>
        <p:nvSpPr>
          <p:cNvPr id="157" name="Google Shape;157;p20"/>
          <p:cNvSpPr txBox="1"/>
          <p:nvPr/>
        </p:nvSpPr>
        <p:spPr>
          <a:xfrm>
            <a:off x="171081" y="5580790"/>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2</a:t>
            </a:r>
            <a:endParaRPr/>
          </a:p>
        </p:txBody>
      </p:sp>
      <p:cxnSp>
        <p:nvCxnSpPr>
          <p:cNvPr id="158" name="Google Shape;158;p20"/>
          <p:cNvCxnSpPr/>
          <p:nvPr/>
        </p:nvCxnSpPr>
        <p:spPr>
          <a:xfrm>
            <a:off x="188778" y="5893455"/>
            <a:ext cx="283170" cy="0"/>
          </a:xfrm>
          <a:prstGeom prst="straightConnector1">
            <a:avLst/>
          </a:prstGeom>
          <a:noFill/>
          <a:ln cap="flat" cmpd="sng" w="19050">
            <a:solidFill>
              <a:schemeClr val="dk1"/>
            </a:solidFill>
            <a:prstDash val="solid"/>
            <a:miter lim="800000"/>
            <a:headEnd len="sm" w="sm" type="none"/>
            <a:tailEnd len="sm" w="sm" type="none"/>
          </a:ln>
        </p:spPr>
      </p:cxnSp>
      <p:sp>
        <p:nvSpPr>
          <p:cNvPr id="159" name="Google Shape;159;p20"/>
          <p:cNvSpPr txBox="1"/>
          <p:nvPr/>
        </p:nvSpPr>
        <p:spPr>
          <a:xfrm>
            <a:off x="176980" y="5869858"/>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6</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1"/>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65" name="Google Shape;165;p21"/>
          <p:cNvSpPr txBox="1"/>
          <p:nvPr/>
        </p:nvSpPr>
        <p:spPr>
          <a:xfrm>
            <a:off x="171900" y="1847571"/>
            <a:ext cx="7602731"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24 tennis balls by completing the sentences below.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sixth, we can divide the amount into  </a:t>
            </a:r>
            <a:r>
              <a:rPr lang="en-GB" sz="1800">
                <a:solidFill>
                  <a:srgbClr val="FF0000"/>
                </a:solidFill>
                <a:latin typeface="Arial"/>
                <a:ea typeface="Arial"/>
                <a:cs typeface="Arial"/>
                <a:sym typeface="Arial"/>
              </a:rPr>
              <a:t>6   </a:t>
            </a:r>
            <a:r>
              <a:rPr lang="en-GB" sz="1800">
                <a:solidFill>
                  <a:schemeClr val="dk1"/>
                </a:solidFill>
                <a:latin typeface="Arial"/>
                <a:ea typeface="Arial"/>
                <a:cs typeface="Arial"/>
                <a:sym typeface="Arial"/>
              </a:rPr>
              <a:t>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a:t>
            </a:r>
            <a:r>
              <a:rPr lang="en-GB" sz="1800">
                <a:solidFill>
                  <a:srgbClr val="FF0000"/>
                </a:solidFill>
                <a:latin typeface="Arial"/>
                <a:ea typeface="Arial"/>
                <a:cs typeface="Arial"/>
                <a:sym typeface="Arial"/>
              </a:rPr>
              <a:t>4</a:t>
            </a:r>
            <a:r>
              <a:rPr lang="en-GB" sz="1800">
                <a:solidFill>
                  <a:schemeClr val="dk1"/>
                </a:solidFill>
                <a:latin typeface="Arial"/>
                <a:ea typeface="Arial"/>
                <a:cs typeface="Arial"/>
                <a:sym typeface="Arial"/>
              </a:rPr>
              <a:t>  tennis 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24 is equal to  </a:t>
            </a:r>
            <a:r>
              <a:rPr lang="en-GB" sz="1800">
                <a:solidFill>
                  <a:srgbClr val="FF0000"/>
                </a:solidFill>
                <a:latin typeface="Arial"/>
                <a:ea typeface="Arial"/>
                <a:cs typeface="Arial"/>
                <a:sym typeface="Arial"/>
              </a:rPr>
              <a:t>2</a:t>
            </a:r>
            <a:r>
              <a:rPr lang="en-GB" sz="1800">
                <a:solidFill>
                  <a:schemeClr val="dk1"/>
                </a:solidFill>
                <a:latin typeface="Arial"/>
                <a:ea typeface="Arial"/>
                <a:cs typeface="Arial"/>
                <a:sym typeface="Arial"/>
              </a:rPr>
              <a:t>  groups or 2  x  </a:t>
            </a:r>
            <a:r>
              <a:rPr lang="en-GB" sz="1800">
                <a:solidFill>
                  <a:srgbClr val="FF0000"/>
                </a:solidFill>
                <a:latin typeface="Arial"/>
                <a:ea typeface="Arial"/>
                <a:cs typeface="Arial"/>
                <a:sym typeface="Arial"/>
              </a:rPr>
              <a:t>4 </a:t>
            </a:r>
            <a:r>
              <a:rPr lang="en-GB" sz="18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24 is  </a:t>
            </a:r>
            <a:r>
              <a:rPr lang="en-GB" sz="1800">
                <a:solidFill>
                  <a:srgbClr val="FF0000"/>
                </a:solidFill>
                <a:latin typeface="Arial"/>
                <a:ea typeface="Arial"/>
                <a:cs typeface="Arial"/>
                <a:sym typeface="Arial"/>
              </a:rPr>
              <a:t>8 </a:t>
            </a:r>
            <a:r>
              <a:rPr lang="en-GB" sz="1800">
                <a:solidFill>
                  <a:schemeClr val="dk1"/>
                </a:solidFill>
                <a:latin typeface="Arial"/>
                <a:ea typeface="Arial"/>
                <a:cs typeface="Arial"/>
                <a:sym typeface="Arial"/>
              </a:rPr>
              <a:t>.</a:t>
            </a:r>
            <a:endParaRPr/>
          </a:p>
        </p:txBody>
      </p:sp>
      <p:sp>
        <p:nvSpPr>
          <p:cNvPr id="166" name="Google Shape;166;p21"/>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67" name="Google Shape;167;p21"/>
          <p:cNvSpPr/>
          <p:nvPr/>
        </p:nvSpPr>
        <p:spPr>
          <a:xfrm>
            <a:off x="125940" y="4778362"/>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2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68" name="Google Shape;168;p21"/>
          <p:cNvSpPr/>
          <p:nvPr/>
        </p:nvSpPr>
        <p:spPr>
          <a:xfrm>
            <a:off x="126837" y="5613061"/>
            <a:ext cx="45720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sz="1800">
              <a:solidFill>
                <a:schemeClr val="dk1"/>
              </a:solidFill>
              <a:latin typeface="Calibri"/>
              <a:ea typeface="Calibri"/>
              <a:cs typeface="Calibri"/>
              <a:sym typeface="Calibri"/>
            </a:endParaRPr>
          </a:p>
        </p:txBody>
      </p:sp>
      <p:pic>
        <p:nvPicPr>
          <p:cNvPr id="169" name="Google Shape;169;p21"/>
          <p:cNvPicPr preferRelativeResize="0"/>
          <p:nvPr/>
        </p:nvPicPr>
        <p:blipFill rotWithShape="1">
          <a:blip r:embed="rId3">
            <a:alphaModFix/>
          </a:blip>
          <a:srcRect b="0" l="0" r="0" t="0"/>
          <a:stretch/>
        </p:blipFill>
        <p:spPr>
          <a:xfrm>
            <a:off x="3115343" y="2676179"/>
            <a:ext cx="2930514" cy="933423"/>
          </a:xfrm>
          <a:prstGeom prst="rect">
            <a:avLst/>
          </a:prstGeom>
          <a:noFill/>
          <a:ln>
            <a:noFill/>
          </a:ln>
        </p:spPr>
      </p:pic>
      <p:sp>
        <p:nvSpPr>
          <p:cNvPr id="170" name="Google Shape;170;p21"/>
          <p:cNvSpPr txBox="1"/>
          <p:nvPr/>
        </p:nvSpPr>
        <p:spPr>
          <a:xfrm>
            <a:off x="194679" y="5592588"/>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2</a:t>
            </a:r>
            <a:endParaRPr/>
          </a:p>
        </p:txBody>
      </p:sp>
      <p:sp>
        <p:nvSpPr>
          <p:cNvPr id="171" name="Google Shape;171;p21"/>
          <p:cNvSpPr txBox="1"/>
          <p:nvPr/>
        </p:nvSpPr>
        <p:spPr>
          <a:xfrm>
            <a:off x="188780" y="5863958"/>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6</a:t>
            </a:r>
            <a:endParaRPr/>
          </a:p>
        </p:txBody>
      </p:sp>
      <p:cxnSp>
        <p:nvCxnSpPr>
          <p:cNvPr id="172" name="Google Shape;172;p21"/>
          <p:cNvCxnSpPr/>
          <p:nvPr/>
        </p:nvCxnSpPr>
        <p:spPr>
          <a:xfrm>
            <a:off x="206477" y="5907039"/>
            <a:ext cx="271371" cy="0"/>
          </a:xfrm>
          <a:prstGeom prst="straightConnector1">
            <a:avLst/>
          </a:prstGeom>
          <a:noFill/>
          <a:ln cap="flat" cmpd="sng" w="19050">
            <a:solidFill>
              <a:schemeClr val="dk1"/>
            </a:solidFill>
            <a:prstDash val="solid"/>
            <a:miter lim="800000"/>
            <a:headEnd len="sm" w="sm" type="none"/>
            <a:tailEnd len="sm" w="sm" type="none"/>
          </a:ln>
        </p:spPr>
      </p:cxnSp>
      <p:pic>
        <p:nvPicPr>
          <p:cNvPr id="173" name="Google Shape;173;p21"/>
          <p:cNvPicPr preferRelativeResize="0"/>
          <p:nvPr/>
        </p:nvPicPr>
        <p:blipFill rotWithShape="1">
          <a:blip r:embed="rId3">
            <a:alphaModFix/>
          </a:blip>
          <a:srcRect b="0" l="0" r="0" t="0"/>
          <a:stretch/>
        </p:blipFill>
        <p:spPr>
          <a:xfrm>
            <a:off x="190246" y="2665363"/>
            <a:ext cx="2930514" cy="933423"/>
          </a:xfrm>
          <a:prstGeom prst="rect">
            <a:avLst/>
          </a:prstGeom>
          <a:noFill/>
          <a:ln>
            <a:noFill/>
          </a:ln>
        </p:spPr>
      </p:pic>
      <p:cxnSp>
        <p:nvCxnSpPr>
          <p:cNvPr id="174" name="Google Shape;174;p21"/>
          <p:cNvCxnSpPr/>
          <p:nvPr/>
        </p:nvCxnSpPr>
        <p:spPr>
          <a:xfrm>
            <a:off x="5114740" y="4088253"/>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175" name="Google Shape;175;p21"/>
          <p:cNvCxnSpPr/>
          <p:nvPr/>
        </p:nvCxnSpPr>
        <p:spPr>
          <a:xfrm>
            <a:off x="1308674" y="4624111"/>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176" name="Google Shape;176;p21"/>
          <p:cNvCxnSpPr/>
          <p:nvPr/>
        </p:nvCxnSpPr>
        <p:spPr>
          <a:xfrm>
            <a:off x="2216191" y="5177667"/>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177" name="Google Shape;177;p21"/>
          <p:cNvCxnSpPr/>
          <p:nvPr/>
        </p:nvCxnSpPr>
        <p:spPr>
          <a:xfrm>
            <a:off x="4008612" y="5182584"/>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178" name="Google Shape;178;p21"/>
          <p:cNvCxnSpPr/>
          <p:nvPr/>
        </p:nvCxnSpPr>
        <p:spPr>
          <a:xfrm>
            <a:off x="1347020" y="6007510"/>
            <a:ext cx="289068" cy="0"/>
          </a:xfrm>
          <a:prstGeom prst="straightConnector1">
            <a:avLst/>
          </a:prstGeom>
          <a:noFill/>
          <a:ln cap="flat" cmpd="sng" w="19050">
            <a:solidFill>
              <a:srgbClr val="FF0000"/>
            </a:solidFill>
            <a:prstDash val="solid"/>
            <a:miter lim="800000"/>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2"/>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84" name="Google Shape;184;p22"/>
          <p:cNvSpPr txBox="1"/>
          <p:nvPr/>
        </p:nvSpPr>
        <p:spPr>
          <a:xfrm>
            <a:off x="177800" y="1823974"/>
            <a:ext cx="7602731" cy="50783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60 basketballs.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fifth, we need to divide the amount into ___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__ basketballs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60 is equal to ___ groups or 3 x ___.</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60 is ___.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185" name="Google Shape;185;p22"/>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sp>
        <p:nvSpPr>
          <p:cNvPr id="186" name="Google Shape;186;p22"/>
          <p:cNvSpPr/>
          <p:nvPr/>
        </p:nvSpPr>
        <p:spPr>
          <a:xfrm>
            <a:off x="148305" y="5299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pic>
        <p:nvPicPr>
          <p:cNvPr id="187" name="Google Shape;187;p22"/>
          <p:cNvPicPr preferRelativeResize="0"/>
          <p:nvPr/>
        </p:nvPicPr>
        <p:blipFill rotWithShape="1">
          <a:blip r:embed="rId3">
            <a:alphaModFix/>
          </a:blip>
          <a:srcRect b="0" l="0" r="0" t="0"/>
          <a:stretch/>
        </p:blipFill>
        <p:spPr>
          <a:xfrm rot="5400000">
            <a:off x="218200" y="2733730"/>
            <a:ext cx="1651514" cy="1286518"/>
          </a:xfrm>
          <a:prstGeom prst="rect">
            <a:avLst/>
          </a:prstGeom>
          <a:noFill/>
          <a:ln>
            <a:noFill/>
          </a:ln>
        </p:spPr>
      </p:pic>
      <p:pic>
        <p:nvPicPr>
          <p:cNvPr id="188" name="Google Shape;188;p22"/>
          <p:cNvPicPr preferRelativeResize="0"/>
          <p:nvPr/>
        </p:nvPicPr>
        <p:blipFill rotWithShape="1">
          <a:blip r:embed="rId3">
            <a:alphaModFix/>
          </a:blip>
          <a:srcRect b="0" l="0" r="0" t="0"/>
          <a:stretch/>
        </p:blipFill>
        <p:spPr>
          <a:xfrm rot="5400000">
            <a:off x="1556370" y="2732746"/>
            <a:ext cx="1651514" cy="1286518"/>
          </a:xfrm>
          <a:prstGeom prst="rect">
            <a:avLst/>
          </a:prstGeom>
          <a:noFill/>
          <a:ln>
            <a:noFill/>
          </a:ln>
        </p:spPr>
      </p:pic>
      <p:pic>
        <p:nvPicPr>
          <p:cNvPr id="189" name="Google Shape;189;p22"/>
          <p:cNvPicPr preferRelativeResize="0"/>
          <p:nvPr/>
        </p:nvPicPr>
        <p:blipFill rotWithShape="1">
          <a:blip r:embed="rId3">
            <a:alphaModFix/>
          </a:blip>
          <a:srcRect b="0" l="0" r="0" t="0"/>
          <a:stretch/>
        </p:blipFill>
        <p:spPr>
          <a:xfrm rot="5400000">
            <a:off x="2883726" y="2732747"/>
            <a:ext cx="1651514" cy="1286518"/>
          </a:xfrm>
          <a:prstGeom prst="rect">
            <a:avLst/>
          </a:prstGeom>
          <a:noFill/>
          <a:ln>
            <a:noFill/>
          </a:ln>
        </p:spPr>
      </p:pic>
      <p:sp>
        <p:nvSpPr>
          <p:cNvPr id="190" name="Google Shape;190;p22"/>
          <p:cNvSpPr txBox="1"/>
          <p:nvPr/>
        </p:nvSpPr>
        <p:spPr>
          <a:xfrm>
            <a:off x="200579" y="5840361"/>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3</a:t>
            </a:r>
            <a:endParaRPr/>
          </a:p>
        </p:txBody>
      </p:sp>
      <p:sp>
        <p:nvSpPr>
          <p:cNvPr id="191" name="Google Shape;191;p22"/>
          <p:cNvSpPr txBox="1"/>
          <p:nvPr/>
        </p:nvSpPr>
        <p:spPr>
          <a:xfrm>
            <a:off x="194679" y="6082236"/>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5</a:t>
            </a:r>
            <a:endParaRPr/>
          </a:p>
        </p:txBody>
      </p:sp>
      <p:cxnSp>
        <p:nvCxnSpPr>
          <p:cNvPr id="192" name="Google Shape;192;p22"/>
          <p:cNvCxnSpPr/>
          <p:nvPr/>
        </p:nvCxnSpPr>
        <p:spPr>
          <a:xfrm>
            <a:off x="224175" y="6147127"/>
            <a:ext cx="247773" cy="0"/>
          </a:xfrm>
          <a:prstGeom prst="straightConnector1">
            <a:avLst/>
          </a:prstGeom>
          <a:noFill/>
          <a:ln cap="flat" cmpd="sng" w="19050">
            <a:solidFill>
              <a:schemeClr val="dk1"/>
            </a:solidFill>
            <a:prstDash val="solid"/>
            <a:miter lim="800000"/>
            <a:headEnd len="sm" w="sm" type="none"/>
            <a:tailEnd len="sm" w="sm"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3"/>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98" name="Google Shape;198;p23"/>
          <p:cNvSpPr txBox="1"/>
          <p:nvPr/>
        </p:nvSpPr>
        <p:spPr>
          <a:xfrm>
            <a:off x="177800" y="1823974"/>
            <a:ext cx="7602731" cy="50783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60 basketballs.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fifth, we need to divide the amount into  </a:t>
            </a:r>
            <a:r>
              <a:rPr lang="en-GB" sz="1800">
                <a:solidFill>
                  <a:srgbClr val="FF0000"/>
                </a:solidFill>
                <a:latin typeface="Arial"/>
                <a:ea typeface="Arial"/>
                <a:cs typeface="Arial"/>
                <a:sym typeface="Arial"/>
              </a:rPr>
              <a:t>5</a:t>
            </a:r>
            <a:r>
              <a:rPr lang="en-GB" sz="1800">
                <a:solidFill>
                  <a:schemeClr val="dk1"/>
                </a:solidFill>
                <a:latin typeface="Arial"/>
                <a:ea typeface="Arial"/>
                <a:cs typeface="Arial"/>
                <a:sym typeface="Arial"/>
              </a:rPr>
              <a:t>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a:t>
            </a:r>
            <a:r>
              <a:rPr lang="en-GB" sz="1800">
                <a:solidFill>
                  <a:srgbClr val="FF0000"/>
                </a:solidFill>
                <a:latin typeface="Arial"/>
                <a:ea typeface="Arial"/>
                <a:cs typeface="Arial"/>
                <a:sym typeface="Arial"/>
              </a:rPr>
              <a:t>12</a:t>
            </a:r>
            <a:r>
              <a:rPr lang="en-GB" sz="1800">
                <a:solidFill>
                  <a:schemeClr val="dk1"/>
                </a:solidFill>
                <a:latin typeface="Arial"/>
                <a:ea typeface="Arial"/>
                <a:cs typeface="Arial"/>
                <a:sym typeface="Arial"/>
              </a:rPr>
              <a:t> basketballs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60 is equal to  </a:t>
            </a:r>
            <a:r>
              <a:rPr lang="en-GB" sz="1800">
                <a:solidFill>
                  <a:srgbClr val="FF0000"/>
                </a:solidFill>
                <a:latin typeface="Arial"/>
                <a:ea typeface="Arial"/>
                <a:cs typeface="Arial"/>
                <a:sym typeface="Arial"/>
              </a:rPr>
              <a:t>3</a:t>
            </a:r>
            <a:r>
              <a:rPr lang="en-GB" sz="1800">
                <a:solidFill>
                  <a:schemeClr val="dk1"/>
                </a:solidFill>
                <a:latin typeface="Arial"/>
                <a:ea typeface="Arial"/>
                <a:cs typeface="Arial"/>
                <a:sym typeface="Arial"/>
              </a:rPr>
              <a:t>  groups or 3 x </a:t>
            </a:r>
            <a:r>
              <a:rPr lang="en-GB" sz="1800">
                <a:solidFill>
                  <a:srgbClr val="FF0000"/>
                </a:solidFill>
                <a:latin typeface="Arial"/>
                <a:ea typeface="Arial"/>
                <a:cs typeface="Arial"/>
                <a:sym typeface="Arial"/>
              </a:rPr>
              <a:t>12 </a:t>
            </a:r>
            <a:r>
              <a:rPr lang="en-GB" sz="18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60 is </a:t>
            </a:r>
            <a:r>
              <a:rPr lang="en-GB" sz="1800">
                <a:solidFill>
                  <a:srgbClr val="FF0000"/>
                </a:solidFill>
                <a:latin typeface="Arial"/>
                <a:ea typeface="Arial"/>
                <a:cs typeface="Arial"/>
                <a:sym typeface="Arial"/>
              </a:rPr>
              <a:t>36 </a:t>
            </a:r>
            <a:r>
              <a:rPr lang="en-GB" sz="18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199" name="Google Shape;199;p23"/>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sp>
        <p:nvSpPr>
          <p:cNvPr id="200" name="Google Shape;200;p23"/>
          <p:cNvSpPr/>
          <p:nvPr/>
        </p:nvSpPr>
        <p:spPr>
          <a:xfrm>
            <a:off x="148305" y="5299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pic>
        <p:nvPicPr>
          <p:cNvPr id="201" name="Google Shape;201;p23"/>
          <p:cNvPicPr preferRelativeResize="0"/>
          <p:nvPr/>
        </p:nvPicPr>
        <p:blipFill rotWithShape="1">
          <a:blip r:embed="rId3">
            <a:alphaModFix/>
          </a:blip>
          <a:srcRect b="0" l="0" r="0" t="0"/>
          <a:stretch/>
        </p:blipFill>
        <p:spPr>
          <a:xfrm rot="5400000">
            <a:off x="218200" y="2733730"/>
            <a:ext cx="1651514" cy="1286518"/>
          </a:xfrm>
          <a:prstGeom prst="rect">
            <a:avLst/>
          </a:prstGeom>
          <a:noFill/>
          <a:ln>
            <a:noFill/>
          </a:ln>
        </p:spPr>
      </p:pic>
      <p:pic>
        <p:nvPicPr>
          <p:cNvPr id="202" name="Google Shape;202;p23"/>
          <p:cNvPicPr preferRelativeResize="0"/>
          <p:nvPr/>
        </p:nvPicPr>
        <p:blipFill rotWithShape="1">
          <a:blip r:embed="rId3">
            <a:alphaModFix/>
          </a:blip>
          <a:srcRect b="0" l="0" r="0" t="0"/>
          <a:stretch/>
        </p:blipFill>
        <p:spPr>
          <a:xfrm rot="5400000">
            <a:off x="1556370" y="2732746"/>
            <a:ext cx="1651514" cy="1286518"/>
          </a:xfrm>
          <a:prstGeom prst="rect">
            <a:avLst/>
          </a:prstGeom>
          <a:noFill/>
          <a:ln>
            <a:noFill/>
          </a:ln>
        </p:spPr>
      </p:pic>
      <p:pic>
        <p:nvPicPr>
          <p:cNvPr id="203" name="Google Shape;203;p23"/>
          <p:cNvPicPr preferRelativeResize="0"/>
          <p:nvPr/>
        </p:nvPicPr>
        <p:blipFill rotWithShape="1">
          <a:blip r:embed="rId3">
            <a:alphaModFix/>
          </a:blip>
          <a:srcRect b="0" l="0" r="0" t="0"/>
          <a:stretch/>
        </p:blipFill>
        <p:spPr>
          <a:xfrm rot="5400000">
            <a:off x="2883726" y="2732747"/>
            <a:ext cx="1651514" cy="1286518"/>
          </a:xfrm>
          <a:prstGeom prst="rect">
            <a:avLst/>
          </a:prstGeom>
          <a:noFill/>
          <a:ln>
            <a:noFill/>
          </a:ln>
        </p:spPr>
      </p:pic>
      <p:sp>
        <p:nvSpPr>
          <p:cNvPr id="204" name="Google Shape;204;p23"/>
          <p:cNvSpPr txBox="1"/>
          <p:nvPr/>
        </p:nvSpPr>
        <p:spPr>
          <a:xfrm>
            <a:off x="200579" y="5840361"/>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3</a:t>
            </a:r>
            <a:endParaRPr/>
          </a:p>
        </p:txBody>
      </p:sp>
      <p:sp>
        <p:nvSpPr>
          <p:cNvPr id="205" name="Google Shape;205;p23"/>
          <p:cNvSpPr txBox="1"/>
          <p:nvPr/>
        </p:nvSpPr>
        <p:spPr>
          <a:xfrm>
            <a:off x="194679" y="6082236"/>
            <a:ext cx="31290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5</a:t>
            </a:r>
            <a:endParaRPr/>
          </a:p>
        </p:txBody>
      </p:sp>
      <p:cxnSp>
        <p:nvCxnSpPr>
          <p:cNvPr id="206" name="Google Shape;206;p23"/>
          <p:cNvCxnSpPr/>
          <p:nvPr/>
        </p:nvCxnSpPr>
        <p:spPr>
          <a:xfrm>
            <a:off x="224175" y="6147127"/>
            <a:ext cx="247773" cy="0"/>
          </a:xfrm>
          <a:prstGeom prst="straightConnector1">
            <a:avLst/>
          </a:prstGeom>
          <a:noFill/>
          <a:ln cap="flat" cmpd="sng" w="19050">
            <a:solidFill>
              <a:schemeClr val="dk1"/>
            </a:solidFill>
            <a:prstDash val="solid"/>
            <a:miter lim="800000"/>
            <a:headEnd len="sm" w="sm" type="none"/>
            <a:tailEnd len="sm" w="sm" type="none"/>
          </a:ln>
        </p:spPr>
      </p:cxnSp>
      <p:cxnSp>
        <p:nvCxnSpPr>
          <p:cNvPr id="207" name="Google Shape;207;p23"/>
          <p:cNvCxnSpPr/>
          <p:nvPr/>
        </p:nvCxnSpPr>
        <p:spPr>
          <a:xfrm>
            <a:off x="5412658" y="4592648"/>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208" name="Google Shape;208;p23"/>
          <p:cNvCxnSpPr/>
          <p:nvPr/>
        </p:nvCxnSpPr>
        <p:spPr>
          <a:xfrm>
            <a:off x="1306707" y="5147187"/>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209" name="Google Shape;209;p23"/>
          <p:cNvCxnSpPr/>
          <p:nvPr/>
        </p:nvCxnSpPr>
        <p:spPr>
          <a:xfrm>
            <a:off x="2238805" y="5678130"/>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210" name="Google Shape;210;p23"/>
          <p:cNvCxnSpPr/>
          <p:nvPr/>
        </p:nvCxnSpPr>
        <p:spPr>
          <a:xfrm>
            <a:off x="3985015" y="5695827"/>
            <a:ext cx="289068" cy="0"/>
          </a:xfrm>
          <a:prstGeom prst="straightConnector1">
            <a:avLst/>
          </a:prstGeom>
          <a:noFill/>
          <a:ln cap="flat" cmpd="sng" w="19050">
            <a:solidFill>
              <a:srgbClr val="FF0000"/>
            </a:solidFill>
            <a:prstDash val="solid"/>
            <a:miter lim="800000"/>
            <a:headEnd len="sm" w="sm" type="none"/>
            <a:tailEnd len="sm" w="sm" type="none"/>
          </a:ln>
        </p:spPr>
      </p:cxnSp>
      <p:cxnSp>
        <p:nvCxnSpPr>
          <p:cNvPr id="211" name="Google Shape;211;p23"/>
          <p:cNvCxnSpPr/>
          <p:nvPr/>
        </p:nvCxnSpPr>
        <p:spPr>
          <a:xfrm>
            <a:off x="1353902" y="6250366"/>
            <a:ext cx="289068" cy="0"/>
          </a:xfrm>
          <a:prstGeom prst="straightConnector1">
            <a:avLst/>
          </a:prstGeom>
          <a:noFill/>
          <a:ln cap="flat" cmpd="sng" w="19050">
            <a:solidFill>
              <a:srgbClr val="FF0000"/>
            </a:solidFill>
            <a:prstDash val="solid"/>
            <a:miter lim="800000"/>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4"/>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1:</a:t>
            </a:r>
            <a:endParaRPr sz="1400" u="sng">
              <a:solidFill>
                <a:schemeClr val="dk1"/>
              </a:solidFill>
              <a:latin typeface="Arial"/>
              <a:ea typeface="Arial"/>
              <a:cs typeface="Arial"/>
              <a:sym typeface="Arial"/>
            </a:endParaRPr>
          </a:p>
        </p:txBody>
      </p:sp>
      <p:sp>
        <p:nvSpPr>
          <p:cNvPr id="217" name="Google Shape;217;p24"/>
          <p:cNvSpPr txBox="1"/>
          <p:nvPr/>
        </p:nvSpPr>
        <p:spPr>
          <a:xfrm>
            <a:off x="177800" y="1823974"/>
            <a:ext cx="7602731"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counters to find       of 32.</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218" name="Google Shape;218;p24"/>
          <p:cNvSpPr/>
          <p:nvPr/>
        </p:nvSpPr>
        <p:spPr>
          <a:xfrm>
            <a:off x="2316794" y="17326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3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8</a:t>
            </a:r>
            <a:endParaRPr sz="1800">
              <a:solidFill>
                <a:schemeClr val="dk1"/>
              </a:solidFill>
              <a:latin typeface="Calibri"/>
              <a:ea typeface="Calibri"/>
              <a:cs typeface="Calibri"/>
              <a:sym typeface="Calibri"/>
            </a:endParaRPr>
          </a:p>
        </p:txBody>
      </p:sp>
      <p:sp>
        <p:nvSpPr>
          <p:cNvPr id="219" name="Google Shape;219;p24"/>
          <p:cNvSpPr/>
          <p:nvPr/>
        </p:nvSpPr>
        <p:spPr>
          <a:xfrm>
            <a:off x="887505" y="2460031"/>
            <a:ext cx="5418905" cy="1133658"/>
          </a:xfrm>
          <a:prstGeom prst="rect">
            <a:avLst/>
          </a:prstGeom>
          <a:solidFill>
            <a:srgbClr val="FADF47"/>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i="1" lang="en-GB" sz="1400">
                <a:solidFill>
                  <a:schemeClr val="dk1"/>
                </a:solidFill>
                <a:latin typeface="Arial"/>
                <a:ea typeface="Arial"/>
                <a:cs typeface="Arial"/>
                <a:sym typeface="Arial"/>
              </a:rPr>
              <a:t>How many counters will you need?</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How many equal groups will you need to divide them into?</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How many are in each group?</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How many groups do you need to find?</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Can you write the calculation as a number sentence?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