
<file path=[Content_Types].xml><?xml version="1.0" encoding="utf-8"?>
<Types xmlns="http://schemas.openxmlformats.org/package/2006/content-types">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414B53A7-BB2D-4562-AAE4-3914F21B6C48}">
  <a:tblStyle styleId="{414B53A7-BB2D-4562-AAE4-3914F21B6C4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Google Shape;264;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Google Shape;316;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7" name="Google Shape;31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hyperlink" Target="https://thirdspacelearning.com/ub-interventions-general/?utm_source=download&amp;utm_medium=resource&amp;utm_campaign=tsl_february_2019&amp;utm_content=26_02_19_wr_ppt_year3_fractions_sp5"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p:cSld name="1_Title Slide">
    <p:spTree>
      <p:nvGrpSpPr>
        <p:cNvPr id="15" name="Shape 15"/>
        <p:cNvGrpSpPr/>
        <p:nvPr/>
      </p:nvGrpSpPr>
      <p:grpSpPr>
        <a:xfrm>
          <a:off x="0" y="0"/>
          <a:ext cx="0" cy="0"/>
          <a:chOff x="0" y="0"/>
          <a:chExt cx="0" cy="0"/>
        </a:xfrm>
      </p:grpSpPr>
      <p:pic>
        <p:nvPicPr>
          <p:cNvPr descr="Template-blue.jpg" id="16" name="Google Shape;16;p2"/>
          <p:cNvPicPr preferRelativeResize="0"/>
          <p:nvPr/>
        </p:nvPicPr>
        <p:blipFill rotWithShape="1">
          <a:blip r:embed="rId2">
            <a:alphaModFix/>
          </a:blip>
          <a:srcRect b="0" l="0" r="0" t="0"/>
          <a:stretch/>
        </p:blipFill>
        <p:spPr>
          <a:xfrm>
            <a:off x="65088" y="61915"/>
            <a:ext cx="9026525" cy="6730999"/>
          </a:xfrm>
          <a:prstGeom prst="rect">
            <a:avLst/>
          </a:prstGeom>
          <a:noFill/>
          <a:ln>
            <a:noFill/>
          </a:ln>
        </p:spPr>
      </p:pic>
      <p:pic>
        <p:nvPicPr>
          <p:cNvPr descr="corner.png" id="17" name="Google Shape;17;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8" name="Google Shape;18;p2"/>
          <p:cNvSpPr txBox="1"/>
          <p:nvPr>
            <p:ph idx="11" type="ftr"/>
          </p:nvPr>
        </p:nvSpPr>
        <p:spPr>
          <a:xfrm>
            <a:off x="3124201" y="6356353"/>
            <a:ext cx="2895599" cy="365125"/>
          </a:xfrm>
          <a:prstGeom prst="rect">
            <a:avLst/>
          </a:prstGeom>
          <a:noFill/>
          <a:ln>
            <a:noFill/>
          </a:ln>
        </p:spPr>
        <p:txBody>
          <a:bodyPr anchorCtr="0" anchor="ctr" bIns="91425" lIns="91425" spcFirstLastPara="1" rIns="91425" wrap="square" tIns="91425">
            <a:noAutofit/>
          </a:bodyPr>
          <a:lstStyle>
            <a:lvl1pPr lvl="0" marR="0" algn="ctr">
              <a:spcBef>
                <a:spcPts val="0"/>
              </a:spcBef>
              <a:spcAft>
                <a:spcPts val="0"/>
              </a:spcAft>
              <a:buClr>
                <a:srgbClr val="FFFFFF"/>
              </a:buClr>
              <a:buSzPts val="900"/>
              <a:buFont typeface="Arial"/>
              <a:buNone/>
              <a:defRPr sz="900">
                <a:solidFill>
                  <a:srgbClr val="FFFFFF"/>
                </a:solidFill>
                <a:latin typeface="Arial"/>
                <a:ea typeface="Arial"/>
                <a:cs typeface="Arial"/>
                <a:sym typeface="Arial"/>
              </a:defRPr>
            </a:lvl1pPr>
            <a:lvl2pPr lvl="1"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2pPr>
            <a:lvl3pPr lvl="2"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3pPr>
            <a:lvl4pPr lvl="3"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4pPr>
            <a:lvl5pPr lvl="4"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5pPr>
            <a:lvl6pPr lvl="5"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6pPr>
            <a:lvl7pPr lvl="6"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7pPr>
            <a:lvl8pPr lvl="7"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8pPr>
            <a:lvl9pPr lvl="8" marR="0" algn="l">
              <a:spcBef>
                <a:spcPts val="0"/>
              </a:spcBef>
              <a:spcAft>
                <a:spcPts val="0"/>
              </a:spcAft>
              <a:buClr>
                <a:schemeClr val="dk1"/>
              </a:buClr>
              <a:buSzPts val="1350"/>
              <a:buFont typeface="Calibri"/>
              <a:buNone/>
              <a:defRPr b="0" i="0" sz="1350" u="none" cap="none" strike="noStrike">
                <a:solidFill>
                  <a:schemeClr val="dk1"/>
                </a:solidFill>
                <a:latin typeface="Calibri"/>
                <a:ea typeface="Calibri"/>
                <a:cs typeface="Calibri"/>
                <a:sym typeface="Calibri"/>
              </a:defRPr>
            </a:lvl9pPr>
          </a:lstStyle>
          <a:p/>
        </p:txBody>
      </p:sp>
      <p:pic>
        <p:nvPicPr>
          <p:cNvPr descr="logo-01.png" id="19" name="Google Shape;19;p2"/>
          <p:cNvPicPr preferRelativeResize="0"/>
          <p:nvPr/>
        </p:nvPicPr>
        <p:blipFill rotWithShape="1">
          <a:blip r:embed="rId4">
            <a:alphaModFix/>
          </a:blip>
          <a:srcRect b="0" l="0" r="0" t="0"/>
          <a:stretch/>
        </p:blipFill>
        <p:spPr>
          <a:xfrm>
            <a:off x="71823" y="281412"/>
            <a:ext cx="1046636" cy="1130299"/>
          </a:xfrm>
          <a:prstGeom prst="rect">
            <a:avLst/>
          </a:prstGeom>
          <a:noFill/>
          <a:ln>
            <a:noFill/>
          </a:ln>
        </p:spPr>
      </p:pic>
      <p:sp>
        <p:nvSpPr>
          <p:cNvPr id="20" name="Google Shape;20;p2"/>
          <p:cNvSpPr txBox="1"/>
          <p:nvPr/>
        </p:nvSpPr>
        <p:spPr>
          <a:xfrm>
            <a:off x="174002" y="4770438"/>
            <a:ext cx="2846291" cy="110799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6600" u="none" cap="none" strike="noStrike">
                <a:solidFill>
                  <a:srgbClr val="FFFFFF"/>
                </a:solidFill>
                <a:latin typeface="Arial"/>
                <a:ea typeface="Arial"/>
                <a:cs typeface="Arial"/>
                <a:sym typeface="Arial"/>
              </a:rPr>
              <a:t> </a:t>
            </a:r>
            <a:r>
              <a:rPr b="1" i="0" lang="en-GB" sz="6600" u="none" cap="none" strike="noStrike">
                <a:solidFill>
                  <a:srgbClr val="000000"/>
                </a:solidFill>
                <a:latin typeface="Arial"/>
                <a:ea typeface="Arial"/>
                <a:cs typeface="Arial"/>
                <a:sym typeface="Arial"/>
              </a:rPr>
              <a:t> </a:t>
            </a:r>
            <a:endParaRPr/>
          </a:p>
        </p:txBody>
      </p:sp>
      <p:sp>
        <p:nvSpPr>
          <p:cNvPr id="21" name="Google Shape;21;p2"/>
          <p:cNvSpPr txBox="1"/>
          <p:nvPr>
            <p:ph idx="1" type="body"/>
          </p:nvPr>
        </p:nvSpPr>
        <p:spPr>
          <a:xfrm>
            <a:off x="152400" y="4776789"/>
            <a:ext cx="2854569" cy="117157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6600"/>
              <a:buNone/>
              <a:defRPr sz="66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
          <p:cNvSpPr txBox="1"/>
          <p:nvPr>
            <p:ph idx="2" type="body"/>
          </p:nvPr>
        </p:nvSpPr>
        <p:spPr>
          <a:xfrm>
            <a:off x="5643836" y="4776788"/>
            <a:ext cx="3196004" cy="119221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6600"/>
              <a:buNone/>
              <a:defRPr sz="66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2"/>
          <p:cNvSpPr txBox="1"/>
          <p:nvPr>
            <p:ph idx="3" type="body"/>
          </p:nvPr>
        </p:nvSpPr>
        <p:spPr>
          <a:xfrm>
            <a:off x="595141" y="1473624"/>
            <a:ext cx="8298474" cy="2749550"/>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chemeClr val="lt1"/>
              </a:buClr>
              <a:buSzPts val="4505"/>
              <a:buNone/>
              <a:defRPr sz="4505">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75" name="Shape 75"/>
        <p:cNvGrpSpPr/>
        <p:nvPr/>
      </p:nvGrpSpPr>
      <p:grpSpPr>
        <a:xfrm>
          <a:off x="0" y="0"/>
          <a:ext cx="0" cy="0"/>
          <a:chOff x="0" y="0"/>
          <a:chExt cx="0" cy="0"/>
        </a:xfrm>
      </p:grpSpPr>
      <p:sp>
        <p:nvSpPr>
          <p:cNvPr id="76" name="Google Shape;76;p11"/>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8" name="Google Shape;78;p11"/>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9" name="Google Shape;79;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82" name="Shape 82"/>
        <p:cNvGrpSpPr/>
        <p:nvPr/>
      </p:nvGrpSpPr>
      <p:grpSpPr>
        <a:xfrm>
          <a:off x="0" y="0"/>
          <a:ext cx="0" cy="0"/>
          <a:chOff x="0" y="0"/>
          <a:chExt cx="0" cy="0"/>
        </a:xfrm>
      </p:grpSpPr>
      <p:sp>
        <p:nvSpPr>
          <p:cNvPr id="83" name="Google Shape;83;p12"/>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2"/>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85" name="Google Shape;85;p12"/>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6" name="Google Shape;86;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9" name="Shape 89"/>
        <p:cNvGrpSpPr/>
        <p:nvPr/>
      </p:nvGrpSpPr>
      <p:grpSpPr>
        <a:xfrm>
          <a:off x="0" y="0"/>
          <a:ext cx="0" cy="0"/>
          <a:chOff x="0" y="0"/>
          <a:chExt cx="0" cy="0"/>
        </a:xfrm>
      </p:grpSpPr>
      <p:sp>
        <p:nvSpPr>
          <p:cNvPr id="90" name="Google Shape;90;p1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3"/>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95" name="Shape 95"/>
        <p:cNvGrpSpPr/>
        <p:nvPr/>
      </p:nvGrpSpPr>
      <p:grpSpPr>
        <a:xfrm>
          <a:off x="0" y="0"/>
          <a:ext cx="0" cy="0"/>
          <a:chOff x="0" y="0"/>
          <a:chExt cx="0" cy="0"/>
        </a:xfrm>
      </p:grpSpPr>
      <p:sp>
        <p:nvSpPr>
          <p:cNvPr id="96" name="Google Shape;96;p14"/>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14"/>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1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Slide BG">
  <p:cSld name="1_Slide BG">
    <p:spTree>
      <p:nvGrpSpPr>
        <p:cNvPr id="24" name="Shape 24"/>
        <p:cNvGrpSpPr/>
        <p:nvPr/>
      </p:nvGrpSpPr>
      <p:grpSpPr>
        <a:xfrm>
          <a:off x="0" y="0"/>
          <a:ext cx="0" cy="0"/>
          <a:chOff x="0" y="0"/>
          <a:chExt cx="0" cy="0"/>
        </a:xfrm>
      </p:grpSpPr>
      <p:sp>
        <p:nvSpPr>
          <p:cNvPr id="25" name="Google Shape;25;p3"/>
          <p:cNvSpPr/>
          <p:nvPr/>
        </p:nvSpPr>
        <p:spPr>
          <a:xfrm>
            <a:off x="0" y="-4274"/>
            <a:ext cx="1332362" cy="513799"/>
          </a:xfrm>
          <a:prstGeom prst="rect">
            <a:avLst/>
          </a:prstGeom>
          <a:solidFill>
            <a:srgbClr val="FADF47"/>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sz="1400">
              <a:solidFill>
                <a:srgbClr val="92D050"/>
              </a:solidFill>
              <a:latin typeface="Arial"/>
              <a:ea typeface="Arial"/>
              <a:cs typeface="Arial"/>
              <a:sym typeface="Arial"/>
            </a:endParaRPr>
          </a:p>
        </p:txBody>
      </p:sp>
      <p:sp>
        <p:nvSpPr>
          <p:cNvPr id="26" name="Google Shape;26;p3"/>
          <p:cNvSpPr/>
          <p:nvPr/>
        </p:nvSpPr>
        <p:spPr>
          <a:xfrm>
            <a:off x="1331643" y="-718"/>
            <a:ext cx="7812358" cy="510646"/>
          </a:xfrm>
          <a:prstGeom prst="rect">
            <a:avLst/>
          </a:prstGeom>
          <a:solidFill>
            <a:srgbClr val="388CDA"/>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1" lang="en-GB" sz="1200">
                <a:solidFill>
                  <a:schemeClr val="lt1"/>
                </a:solidFill>
                <a:latin typeface="Arial"/>
                <a:ea typeface="Arial"/>
                <a:cs typeface="Arial"/>
                <a:sym typeface="Arial"/>
              </a:rPr>
              <a:t>Year 3 Fractions Lesson 7</a:t>
            </a:r>
            <a:endParaRPr sz="1400">
              <a:solidFill>
                <a:schemeClr val="lt1"/>
              </a:solidFill>
              <a:latin typeface="Arial"/>
              <a:ea typeface="Arial"/>
              <a:cs typeface="Arial"/>
              <a:sym typeface="Arial"/>
            </a:endParaRPr>
          </a:p>
        </p:txBody>
      </p:sp>
      <p:sp>
        <p:nvSpPr>
          <p:cNvPr id="27" name="Google Shape;27;p3"/>
          <p:cNvSpPr txBox="1"/>
          <p:nvPr/>
        </p:nvSpPr>
        <p:spPr>
          <a:xfrm>
            <a:off x="382588" y="6521242"/>
            <a:ext cx="8720586" cy="46166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200">
              <a:solidFill>
                <a:schemeClr val="dk1"/>
              </a:solidFill>
              <a:latin typeface="Arial"/>
              <a:ea typeface="Arial"/>
              <a:cs typeface="Arial"/>
              <a:sym typeface="Arial"/>
            </a:endParaRPr>
          </a:p>
          <a:p>
            <a:pPr indent="0" lvl="0" marL="0" marR="0" rtl="0" algn="r">
              <a:spcBef>
                <a:spcPts val="0"/>
              </a:spcBef>
              <a:spcAft>
                <a:spcPts val="0"/>
              </a:spcAft>
              <a:buNone/>
            </a:pPr>
            <a:r>
              <a:t/>
            </a:r>
            <a:endParaRPr sz="1200">
              <a:solidFill>
                <a:schemeClr val="dk1"/>
              </a:solidFill>
              <a:latin typeface="Arial"/>
              <a:ea typeface="Arial"/>
              <a:cs typeface="Arial"/>
              <a:sym typeface="Arial"/>
            </a:endParaRPr>
          </a:p>
        </p:txBody>
      </p:sp>
      <p:sp>
        <p:nvSpPr>
          <p:cNvPr id="28" name="Google Shape;28;p3"/>
          <p:cNvSpPr txBox="1"/>
          <p:nvPr/>
        </p:nvSpPr>
        <p:spPr>
          <a:xfrm>
            <a:off x="306387" y="768298"/>
            <a:ext cx="4092229" cy="557075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GB" sz="1600" u="none" cap="none" strike="noStrike">
                <a:solidFill>
                  <a:schemeClr val="dk1"/>
                </a:solidFill>
                <a:latin typeface="Arial"/>
                <a:ea typeface="Arial"/>
                <a:cs typeface="Arial"/>
                <a:sym typeface="Arial"/>
              </a:rPr>
              <a:t>At Third Space Learning we provide personalised online lessons from specialist maths tutors to support the target groups in your school.</a:t>
            </a:r>
            <a:endParaRPr/>
          </a:p>
          <a:p>
            <a:pPr indent="0" lvl="0" marL="0" marR="0" rtl="0" algn="l">
              <a:lnSpc>
                <a:spcPct val="100000"/>
              </a:lnSpc>
              <a:spcBef>
                <a:spcPts val="0"/>
              </a:spcBef>
              <a:spcAft>
                <a:spcPts val="0"/>
              </a:spcAft>
              <a:buClr>
                <a:schemeClr val="dk1"/>
              </a:buClr>
              <a:buSzPts val="1600"/>
              <a:buFont typeface="Calibri"/>
              <a:buNone/>
            </a:pPr>
            <a:r>
              <a:t/>
            </a:r>
            <a:endParaRPr b="1"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0" lang="en-GB" sz="1600" u="none" cap="none" strike="noStrike">
                <a:solidFill>
                  <a:schemeClr val="dk1"/>
                </a:solidFill>
                <a:latin typeface="Arial"/>
                <a:ea typeface="Arial"/>
                <a:cs typeface="Arial"/>
                <a:sym typeface="Arial"/>
              </a:rPr>
              <a:t>These ready-to-go slides are designed to work alongside our interventions to supplement quality first teaching and raise attainment in maths for all pupils. </a:t>
            </a:r>
            <a:endParaRPr/>
          </a:p>
          <a:p>
            <a:pPr indent="0" lvl="0" marL="0" marR="0" rtl="0" algn="l">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0" lang="en-GB" sz="1600" u="none" cap="none" strike="noStrike">
                <a:solidFill>
                  <a:schemeClr val="dk1"/>
                </a:solidFill>
                <a:latin typeface="Arial"/>
                <a:ea typeface="Arial"/>
                <a:cs typeface="Arial"/>
                <a:sym typeface="Arial"/>
              </a:rPr>
              <a:t>To find out more about how you could use our 1-to-1 interventions year-round to boost maths progress in your school then get in touch:</a:t>
            </a:r>
            <a:endParaRPr/>
          </a:p>
          <a:p>
            <a:pPr indent="0" lvl="0" marL="0" marR="0" rtl="0" algn="l">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rPr b="0" i="0" lang="en-GB" sz="1600" u="none" cap="none" strike="noStrike">
                <a:solidFill>
                  <a:schemeClr val="dk1"/>
                </a:solidFill>
                <a:latin typeface="Arial"/>
                <a:ea typeface="Arial"/>
                <a:cs typeface="Arial"/>
                <a:sym typeface="Arial"/>
              </a:rPr>
              <a:t>020 3771 0095 hello@thirdspacelearning.com</a:t>
            </a:r>
            <a:endParaRPr/>
          </a:p>
          <a:p>
            <a:pPr indent="0" lvl="0" marL="0" marR="0" rtl="0" algn="l">
              <a:spcBef>
                <a:spcPts val="0"/>
              </a:spcBef>
              <a:spcAft>
                <a:spcPts val="0"/>
              </a:spcAft>
              <a:buNone/>
            </a:pPr>
            <a:r>
              <a:t/>
            </a:r>
            <a:endParaRPr b="1" sz="1600">
              <a:solidFill>
                <a:schemeClr val="dk1"/>
              </a:solidFill>
              <a:latin typeface="Arial"/>
              <a:ea typeface="Arial"/>
              <a:cs typeface="Arial"/>
              <a:sym typeface="Arial"/>
            </a:endParaRPr>
          </a:p>
          <a:p>
            <a:pPr indent="0" lvl="0" marL="0" marR="0" rtl="0" algn="l">
              <a:spcBef>
                <a:spcPts val="0"/>
              </a:spcBef>
              <a:spcAft>
                <a:spcPts val="0"/>
              </a:spcAft>
              <a:buNone/>
            </a:pPr>
            <a:r>
              <a:rPr b="1" lang="en-GB" sz="1600">
                <a:solidFill>
                  <a:schemeClr val="dk1"/>
                </a:solidFill>
                <a:latin typeface="Arial"/>
                <a:ea typeface="Arial"/>
                <a:cs typeface="Arial"/>
                <a:sym typeface="Arial"/>
              </a:rPr>
              <a:t>Boosting maths progress through 1-to-1 conversations… </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9" name="Google Shape;29;p3"/>
          <p:cNvSpPr/>
          <p:nvPr/>
        </p:nvSpPr>
        <p:spPr>
          <a:xfrm>
            <a:off x="226024" y="121668"/>
            <a:ext cx="950901"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200">
                <a:solidFill>
                  <a:schemeClr val="dk1"/>
                </a:solidFill>
                <a:latin typeface="Arial"/>
                <a:ea typeface="Arial"/>
                <a:cs typeface="Arial"/>
                <a:sym typeface="Arial"/>
              </a:rPr>
              <a:t>07/03/2019</a:t>
            </a:r>
            <a:endParaRPr sz="1200">
              <a:solidFill>
                <a:schemeClr val="dk1"/>
              </a:solidFill>
              <a:latin typeface="Calibri"/>
              <a:ea typeface="Calibri"/>
              <a:cs typeface="Calibri"/>
              <a:sym typeface="Calibri"/>
            </a:endParaRPr>
          </a:p>
        </p:txBody>
      </p:sp>
      <p:pic>
        <p:nvPicPr>
          <p:cNvPr id="30" name="Google Shape;30;p3"/>
          <p:cNvPicPr preferRelativeResize="0"/>
          <p:nvPr/>
        </p:nvPicPr>
        <p:blipFill rotWithShape="1">
          <a:blip r:embed="rId2">
            <a:alphaModFix/>
          </a:blip>
          <a:srcRect b="277" l="40123" r="15216" t="0"/>
          <a:stretch/>
        </p:blipFill>
        <p:spPr>
          <a:xfrm>
            <a:off x="4745385" y="509525"/>
            <a:ext cx="4398616" cy="6348475"/>
          </a:xfrm>
          <a:prstGeom prst="rect">
            <a:avLst/>
          </a:prstGeom>
          <a:noFill/>
          <a:ln>
            <a:noFill/>
          </a:ln>
        </p:spPr>
      </p:pic>
      <p:pic>
        <p:nvPicPr>
          <p:cNvPr descr="A close up of a logo&#10;&#10;Description generated with very high confidence" id="31" name="Google Shape;31;p3"/>
          <p:cNvPicPr preferRelativeResize="0"/>
          <p:nvPr/>
        </p:nvPicPr>
        <p:blipFill rotWithShape="1">
          <a:blip r:embed="rId3">
            <a:alphaModFix/>
          </a:blip>
          <a:srcRect b="0" l="0" r="0" t="0"/>
          <a:stretch/>
        </p:blipFill>
        <p:spPr>
          <a:xfrm>
            <a:off x="341761" y="6409707"/>
            <a:ext cx="2646941" cy="22226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lide BG">
  <p:cSld name="Slide BG">
    <p:spTree>
      <p:nvGrpSpPr>
        <p:cNvPr id="32" name="Shape 32"/>
        <p:cNvGrpSpPr/>
        <p:nvPr/>
      </p:nvGrpSpPr>
      <p:grpSpPr>
        <a:xfrm>
          <a:off x="0" y="0"/>
          <a:ext cx="0" cy="0"/>
          <a:chOff x="0" y="0"/>
          <a:chExt cx="0" cy="0"/>
        </a:xfrm>
      </p:grpSpPr>
      <p:sp>
        <p:nvSpPr>
          <p:cNvPr id="33" name="Google Shape;33;p4"/>
          <p:cNvSpPr/>
          <p:nvPr/>
        </p:nvSpPr>
        <p:spPr>
          <a:xfrm>
            <a:off x="0" y="-4274"/>
            <a:ext cx="1332362" cy="513799"/>
          </a:xfrm>
          <a:prstGeom prst="rect">
            <a:avLst/>
          </a:prstGeom>
          <a:solidFill>
            <a:srgbClr val="FADF47"/>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sz="1400">
              <a:solidFill>
                <a:srgbClr val="92D050"/>
              </a:solidFill>
              <a:latin typeface="Arial"/>
              <a:ea typeface="Arial"/>
              <a:cs typeface="Arial"/>
              <a:sym typeface="Arial"/>
            </a:endParaRPr>
          </a:p>
        </p:txBody>
      </p:sp>
      <p:sp>
        <p:nvSpPr>
          <p:cNvPr id="34" name="Google Shape;34;p4"/>
          <p:cNvSpPr/>
          <p:nvPr/>
        </p:nvSpPr>
        <p:spPr>
          <a:xfrm>
            <a:off x="1331643" y="-718"/>
            <a:ext cx="7812358" cy="510646"/>
          </a:xfrm>
          <a:prstGeom prst="rect">
            <a:avLst/>
          </a:prstGeom>
          <a:solidFill>
            <a:srgbClr val="388CDA"/>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1" lang="en-GB" sz="1200">
                <a:solidFill>
                  <a:schemeClr val="lt1"/>
                </a:solidFill>
                <a:latin typeface="Arial"/>
                <a:ea typeface="Arial"/>
                <a:cs typeface="Arial"/>
                <a:sym typeface="Arial"/>
              </a:rPr>
              <a:t>Year 3 Fractions Lesson 7</a:t>
            </a:r>
            <a:endParaRPr sz="1400">
              <a:solidFill>
                <a:schemeClr val="lt1"/>
              </a:solidFill>
              <a:latin typeface="Arial"/>
              <a:ea typeface="Arial"/>
              <a:cs typeface="Arial"/>
              <a:sym typeface="Arial"/>
            </a:endParaRPr>
          </a:p>
        </p:txBody>
      </p:sp>
      <p:sp>
        <p:nvSpPr>
          <p:cNvPr id="35" name="Google Shape;35;p4"/>
          <p:cNvSpPr/>
          <p:nvPr/>
        </p:nvSpPr>
        <p:spPr>
          <a:xfrm>
            <a:off x="-35226" y="6408064"/>
            <a:ext cx="9179226" cy="50073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200">
              <a:solidFill>
                <a:schemeClr val="dk1"/>
              </a:solidFill>
              <a:latin typeface="Arial"/>
              <a:ea typeface="Arial"/>
              <a:cs typeface="Arial"/>
              <a:sym typeface="Arial"/>
            </a:endParaRPr>
          </a:p>
        </p:txBody>
      </p:sp>
      <p:pic>
        <p:nvPicPr>
          <p:cNvPr descr="A close up of a logo&#10;&#10;Description generated with very high confidence" id="36" name="Google Shape;36;p4"/>
          <p:cNvPicPr preferRelativeResize="0"/>
          <p:nvPr/>
        </p:nvPicPr>
        <p:blipFill rotWithShape="1">
          <a:blip r:embed="rId2">
            <a:alphaModFix/>
          </a:blip>
          <a:srcRect b="0" l="0" r="0" t="0"/>
          <a:stretch/>
        </p:blipFill>
        <p:spPr>
          <a:xfrm>
            <a:off x="306388" y="6529811"/>
            <a:ext cx="2646941" cy="222263"/>
          </a:xfrm>
          <a:prstGeom prst="rect">
            <a:avLst/>
          </a:prstGeom>
          <a:noFill/>
          <a:ln>
            <a:noFill/>
          </a:ln>
        </p:spPr>
      </p:pic>
      <p:sp>
        <p:nvSpPr>
          <p:cNvPr id="37" name="Google Shape;37;p4"/>
          <p:cNvSpPr txBox="1"/>
          <p:nvPr/>
        </p:nvSpPr>
        <p:spPr>
          <a:xfrm>
            <a:off x="382588" y="6336576"/>
            <a:ext cx="8720586" cy="830997"/>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br>
              <a:rPr lang="en-GB" sz="1100">
                <a:solidFill>
                  <a:schemeClr val="dk1"/>
                </a:solidFill>
                <a:latin typeface="Arial"/>
                <a:ea typeface="Arial"/>
                <a:cs typeface="Arial"/>
                <a:sym typeface="Arial"/>
              </a:rPr>
            </a:br>
            <a:r>
              <a:rPr lang="en-GB" sz="1100" u="sng">
                <a:solidFill>
                  <a:schemeClr val="hlink"/>
                </a:solidFill>
                <a:latin typeface="Arial"/>
                <a:ea typeface="Arial"/>
                <a:cs typeface="Arial"/>
                <a:sym typeface="Arial"/>
                <a:hlinkClick r:id="rId3"/>
              </a:rPr>
              <a:t>thirdspacelearning.com</a:t>
            </a:r>
            <a:r>
              <a:rPr lang="en-GB" sz="1100">
                <a:solidFill>
                  <a:schemeClr val="dk1"/>
                </a:solidFill>
                <a:latin typeface="Arial"/>
                <a:ea typeface="Arial"/>
                <a:cs typeface="Arial"/>
                <a:sym typeface="Arial"/>
              </a:rPr>
              <a:t> Specialist 1-to-1 maths interventions and curriculum resources</a:t>
            </a:r>
            <a:endParaRPr/>
          </a:p>
          <a:p>
            <a:pPr indent="0" lvl="0" marL="0" marR="0" rtl="0" algn="r">
              <a:spcBef>
                <a:spcPts val="0"/>
              </a:spcBef>
              <a:spcAft>
                <a:spcPts val="0"/>
              </a:spcAft>
              <a:buNone/>
            </a:pPr>
            <a:r>
              <a:t/>
            </a:r>
            <a:endParaRPr sz="1200">
              <a:solidFill>
                <a:schemeClr val="dk1"/>
              </a:solidFill>
              <a:latin typeface="Arial"/>
              <a:ea typeface="Arial"/>
              <a:cs typeface="Arial"/>
              <a:sym typeface="Arial"/>
            </a:endParaRPr>
          </a:p>
          <a:p>
            <a:pPr indent="0" lvl="0" marL="0" marR="0" rtl="0" algn="r">
              <a:spcBef>
                <a:spcPts val="0"/>
              </a:spcBef>
              <a:spcAft>
                <a:spcPts val="0"/>
              </a:spcAft>
              <a:buNone/>
            </a:pPr>
            <a:r>
              <a:t/>
            </a:r>
            <a:endParaRPr sz="1200">
              <a:solidFill>
                <a:schemeClr val="dk1"/>
              </a:solidFill>
              <a:latin typeface="Arial"/>
              <a:ea typeface="Arial"/>
              <a:cs typeface="Arial"/>
              <a:sym typeface="Arial"/>
            </a:endParaRPr>
          </a:p>
        </p:txBody>
      </p:sp>
      <p:sp>
        <p:nvSpPr>
          <p:cNvPr id="38" name="Google Shape;38;p4"/>
          <p:cNvSpPr txBox="1"/>
          <p:nvPr/>
        </p:nvSpPr>
        <p:spPr>
          <a:xfrm>
            <a:off x="166597" y="768298"/>
            <a:ext cx="8936577"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chemeClr val="dk1"/>
                </a:solidFill>
                <a:latin typeface="Arial"/>
                <a:ea typeface="Arial"/>
                <a:cs typeface="Arial"/>
                <a:sym typeface="Arial"/>
              </a:rPr>
              <a:t>To be able to find a unit fraction of an amount</a:t>
            </a:r>
            <a:endParaRPr/>
          </a:p>
        </p:txBody>
      </p:sp>
      <p:graphicFrame>
        <p:nvGraphicFramePr>
          <p:cNvPr id="39" name="Google Shape;39;p4"/>
          <p:cNvGraphicFramePr/>
          <p:nvPr/>
        </p:nvGraphicFramePr>
        <p:xfrm>
          <a:off x="6815667" y="1366896"/>
          <a:ext cx="3000000" cy="3000000"/>
        </p:xfrm>
        <a:graphic>
          <a:graphicData uri="http://schemas.openxmlformats.org/drawingml/2006/table">
            <a:tbl>
              <a:tblPr bandRow="1" firstRow="1">
                <a:noFill/>
                <a:tableStyleId>{414B53A7-BB2D-4562-AAE4-3914F21B6C48}</a:tableStyleId>
              </a:tblPr>
              <a:tblGrid>
                <a:gridCol w="2006600"/>
              </a:tblGrid>
              <a:tr h="1597050">
                <a:tc>
                  <a:txBody>
                    <a:bodyPr/>
                    <a:lstStyle/>
                    <a:p>
                      <a:pPr indent="0" lvl="0" marL="0" marR="0" rtl="0" algn="l">
                        <a:spcBef>
                          <a:spcPts val="0"/>
                        </a:spcBef>
                        <a:spcAft>
                          <a:spcPts val="0"/>
                        </a:spcAft>
                        <a:buClr>
                          <a:schemeClr val="dk1"/>
                        </a:buClr>
                        <a:buSzPts val="1400"/>
                        <a:buFont typeface="Arial"/>
                        <a:buNone/>
                      </a:pPr>
                      <a:r>
                        <a:rPr b="1" lang="en-GB" sz="1400" u="none" cap="none" strike="noStrike">
                          <a:latin typeface="Arial"/>
                          <a:ea typeface="Arial"/>
                          <a:cs typeface="Arial"/>
                          <a:sym typeface="Arial"/>
                        </a:rPr>
                        <a:t>Success Criteria:</a:t>
                      </a:r>
                      <a:endParaRPr/>
                    </a:p>
                    <a:p>
                      <a:pPr indent="0" lvl="0" marL="0" marR="0" rtl="0" algn="l">
                        <a:spcBef>
                          <a:spcPts val="0"/>
                        </a:spcBef>
                        <a:spcAft>
                          <a:spcPts val="0"/>
                        </a:spcAft>
                        <a:buClr>
                          <a:schemeClr val="dk1"/>
                        </a:buClr>
                        <a:buSzPts val="800"/>
                        <a:buFont typeface="Calibri"/>
                        <a:buNone/>
                      </a:pPr>
                      <a:r>
                        <a:t/>
                      </a:r>
                      <a:endParaRPr b="1" sz="800" u="none" cap="none" strike="noStrike">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rPr b="1" lang="en-GB" sz="1200" u="sng" cap="none" strike="noStrike">
                          <a:latin typeface="Arial"/>
                          <a:ea typeface="Arial"/>
                          <a:cs typeface="Arial"/>
                          <a:sym typeface="Arial"/>
                        </a:rPr>
                        <a:t>Mastery: </a:t>
                      </a:r>
                      <a:endParaRPr/>
                    </a:p>
                    <a:p>
                      <a:pPr indent="0" lvl="0" marL="0" marR="0" rtl="0" algn="l">
                        <a:spcBef>
                          <a:spcPts val="0"/>
                        </a:spcBef>
                        <a:spcAft>
                          <a:spcPts val="0"/>
                        </a:spcAft>
                        <a:buClr>
                          <a:schemeClr val="dk1"/>
                        </a:buClr>
                        <a:buSzPts val="1200"/>
                        <a:buFont typeface="Arial"/>
                        <a:buNone/>
                      </a:pPr>
                      <a:r>
                        <a:rPr b="0" lang="en-GB" sz="1200" u="none" cap="none" strike="noStrike">
                          <a:latin typeface="Arial"/>
                          <a:ea typeface="Arial"/>
                          <a:cs typeface="Arial"/>
                          <a:sym typeface="Arial"/>
                        </a:rPr>
                        <a:t>I can use division to find a unit fraction of an amount.</a:t>
                      </a:r>
                      <a:endParaRPr/>
                    </a:p>
                    <a:p>
                      <a:pPr indent="0" lvl="0" marL="0" marR="0" rtl="0" algn="l">
                        <a:spcBef>
                          <a:spcPts val="0"/>
                        </a:spcBef>
                        <a:spcAft>
                          <a:spcPts val="0"/>
                        </a:spcAft>
                        <a:buClr>
                          <a:schemeClr val="dk1"/>
                        </a:buClr>
                        <a:buSzPts val="1200"/>
                        <a:buFont typeface="Calibri"/>
                        <a:buNone/>
                      </a:pPr>
                      <a:r>
                        <a:t/>
                      </a:r>
                      <a:endParaRPr b="0" sz="1200" u="none" cap="none" strike="noStrike">
                        <a:latin typeface="Arial"/>
                        <a:ea typeface="Arial"/>
                        <a:cs typeface="Arial"/>
                        <a:sym typeface="Arial"/>
                      </a:endParaRPr>
                    </a:p>
                    <a:p>
                      <a:pPr indent="0" lvl="0" marL="0" marR="0" rtl="0" algn="l">
                        <a:spcBef>
                          <a:spcPts val="0"/>
                        </a:spcBef>
                        <a:spcAft>
                          <a:spcPts val="0"/>
                        </a:spcAft>
                        <a:buClr>
                          <a:schemeClr val="dk1"/>
                        </a:buClr>
                        <a:buSzPts val="1200"/>
                        <a:buFont typeface="Arial"/>
                        <a:buNone/>
                      </a:pPr>
                      <a:r>
                        <a:rPr b="1" lang="en-GB" sz="1200" u="sng" cap="none" strike="noStrike">
                          <a:latin typeface="Arial"/>
                          <a:ea typeface="Arial"/>
                          <a:cs typeface="Arial"/>
                          <a:sym typeface="Arial"/>
                        </a:rPr>
                        <a:t>Greater Depth:</a:t>
                      </a:r>
                      <a:endParaRPr/>
                    </a:p>
                    <a:p>
                      <a:pPr indent="0" lvl="0" marL="0" marR="0" rtl="0" algn="l">
                        <a:spcBef>
                          <a:spcPts val="0"/>
                        </a:spcBef>
                        <a:spcAft>
                          <a:spcPts val="0"/>
                        </a:spcAft>
                        <a:buClr>
                          <a:schemeClr val="dk1"/>
                        </a:buClr>
                        <a:buSzPts val="1200"/>
                        <a:buFont typeface="Arial"/>
                        <a:buNone/>
                      </a:pPr>
                      <a:r>
                        <a:rPr b="0" lang="en-GB" sz="1200" u="none" cap="none" strike="noStrike">
                          <a:latin typeface="Arial"/>
                          <a:ea typeface="Arial"/>
                          <a:cs typeface="Arial"/>
                          <a:sym typeface="Arial"/>
                        </a:rPr>
                        <a:t>I can apply what I have learned about finding unit fractions of amounts when solving more complex problems.</a:t>
                      </a:r>
                      <a:endParaRPr b="0" sz="1600" u="none" cap="none" strike="noStrike">
                        <a:latin typeface="Arial"/>
                        <a:ea typeface="Arial"/>
                        <a:cs typeface="Arial"/>
                        <a:sym typeface="Arial"/>
                      </a:endParaRPr>
                    </a:p>
                  </a:txBody>
                  <a:tcPr marT="45725" marB="45725" marR="91450" marL="91450">
                    <a:solidFill>
                      <a:srgbClr val="ECEEF1"/>
                    </a:solidFill>
                  </a:tcPr>
                </a:tc>
              </a:tr>
            </a:tbl>
          </a:graphicData>
        </a:graphic>
      </p:graphicFrame>
      <p:sp>
        <p:nvSpPr>
          <p:cNvPr id="40" name="Google Shape;40;p4"/>
          <p:cNvSpPr/>
          <p:nvPr/>
        </p:nvSpPr>
        <p:spPr>
          <a:xfrm>
            <a:off x="226024" y="121668"/>
            <a:ext cx="950901"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200">
                <a:solidFill>
                  <a:schemeClr val="dk1"/>
                </a:solidFill>
                <a:latin typeface="Arial"/>
                <a:ea typeface="Arial"/>
                <a:cs typeface="Arial"/>
                <a:sym typeface="Arial"/>
              </a:rPr>
              <a:t>07/03/2019</a:t>
            </a:r>
            <a:endParaRPr sz="12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1" name="Shape 4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2" name="Shape 42"/>
        <p:cNvGrpSpPr/>
        <p:nvPr/>
      </p:nvGrpSpPr>
      <p:grpSpPr>
        <a:xfrm>
          <a:off x="0" y="0"/>
          <a:ext cx="0" cy="0"/>
          <a:chOff x="0" y="0"/>
          <a:chExt cx="0" cy="0"/>
        </a:xfrm>
      </p:grpSpPr>
      <p:sp>
        <p:nvSpPr>
          <p:cNvPr id="43" name="Google Shape;43;p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8" name="Shape 48"/>
        <p:cNvGrpSpPr/>
        <p:nvPr/>
      </p:nvGrpSpPr>
      <p:grpSpPr>
        <a:xfrm>
          <a:off x="0" y="0"/>
          <a:ext cx="0" cy="0"/>
          <a:chOff x="0" y="0"/>
          <a:chExt cx="0" cy="0"/>
        </a:xfrm>
      </p:grpSpPr>
      <p:sp>
        <p:nvSpPr>
          <p:cNvPr id="49" name="Google Shape;49;p7"/>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7"/>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51" name="Google Shape;51;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4" name="Shape 54"/>
        <p:cNvGrpSpPr/>
        <p:nvPr/>
      </p:nvGrpSpPr>
      <p:grpSpPr>
        <a:xfrm>
          <a:off x="0" y="0"/>
          <a:ext cx="0" cy="0"/>
          <a:chOff x="0" y="0"/>
          <a:chExt cx="0" cy="0"/>
        </a:xfrm>
      </p:grpSpPr>
      <p:sp>
        <p:nvSpPr>
          <p:cNvPr id="55" name="Google Shape;55;p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8"/>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8"/>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1" name="Shape 61"/>
        <p:cNvGrpSpPr/>
        <p:nvPr/>
      </p:nvGrpSpPr>
      <p:grpSpPr>
        <a:xfrm>
          <a:off x="0" y="0"/>
          <a:ext cx="0" cy="0"/>
          <a:chOff x="0" y="0"/>
          <a:chExt cx="0" cy="0"/>
        </a:xfrm>
      </p:grpSpPr>
      <p:sp>
        <p:nvSpPr>
          <p:cNvPr id="62" name="Google Shape;62;p9"/>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4" name="Google Shape;64;p9"/>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9"/>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6" name="Google Shape;66;p9"/>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5"/>
          <p:cNvSpPr txBox="1"/>
          <p:nvPr>
            <p:ph idx="1" type="body"/>
          </p:nvPr>
        </p:nvSpPr>
        <p:spPr>
          <a:xfrm>
            <a:off x="332398" y="5537782"/>
            <a:ext cx="7420952" cy="1007852"/>
          </a:xfrm>
          <a:prstGeom prst="rect">
            <a:avLst/>
          </a:prstGeom>
          <a:noFill/>
          <a:ln>
            <a:noFill/>
          </a:ln>
        </p:spPr>
        <p:txBody>
          <a:bodyPr anchorCtr="0" anchor="t" bIns="45700" lIns="91425" spcFirstLastPara="1" rIns="91425" wrap="square" tIns="45700">
            <a:noAutofit/>
          </a:bodyPr>
          <a:lstStyle/>
          <a:p>
            <a:pPr indent="0" lvl="0" marL="112544" rtl="0" algn="l">
              <a:lnSpc>
                <a:spcPct val="90000"/>
              </a:lnSpc>
              <a:spcBef>
                <a:spcPts val="0"/>
              </a:spcBef>
              <a:spcAft>
                <a:spcPts val="0"/>
              </a:spcAft>
              <a:buClr>
                <a:schemeClr val="lt1"/>
              </a:buClr>
              <a:buSzPts val="3200"/>
              <a:buNone/>
            </a:pPr>
            <a:r>
              <a:rPr lang="en-GB" sz="3200">
                <a:latin typeface="Arial"/>
                <a:ea typeface="Arial"/>
                <a:cs typeface="Arial"/>
                <a:sym typeface="Arial"/>
              </a:rPr>
              <a:t>Fractions</a:t>
            </a:r>
            <a:endParaRPr/>
          </a:p>
          <a:p>
            <a:pPr indent="0" lvl="0" marL="112544" rtl="0" algn="l">
              <a:lnSpc>
                <a:spcPct val="90000"/>
              </a:lnSpc>
              <a:spcBef>
                <a:spcPts val="1000"/>
              </a:spcBef>
              <a:spcAft>
                <a:spcPts val="0"/>
              </a:spcAft>
              <a:buClr>
                <a:schemeClr val="lt1"/>
              </a:buClr>
              <a:buSzPts val="3200"/>
              <a:buNone/>
            </a:pPr>
            <a:r>
              <a:rPr lang="en-GB" sz="3200">
                <a:latin typeface="Arial"/>
                <a:ea typeface="Arial"/>
                <a:cs typeface="Arial"/>
                <a:sym typeface="Arial"/>
              </a:rPr>
              <a:t>Lesson 7</a:t>
            </a:r>
            <a:endParaRPr/>
          </a:p>
        </p:txBody>
      </p:sp>
      <p:sp>
        <p:nvSpPr>
          <p:cNvPr id="107" name="Google Shape;107;p15"/>
          <p:cNvSpPr txBox="1"/>
          <p:nvPr>
            <p:ph idx="3" type="body"/>
          </p:nvPr>
        </p:nvSpPr>
        <p:spPr>
          <a:xfrm>
            <a:off x="595141" y="2451312"/>
            <a:ext cx="8298474" cy="1955376"/>
          </a:xfrm>
          <a:prstGeom prst="rect">
            <a:avLst/>
          </a:prstGeom>
          <a:noFill/>
          <a:ln>
            <a:noFill/>
          </a:ln>
        </p:spPr>
        <p:txBody>
          <a:bodyPr anchorCtr="0" anchor="t" bIns="45700" lIns="91425" spcFirstLastPara="1" rIns="91425" wrap="square" tIns="45700">
            <a:noAutofit/>
          </a:bodyPr>
          <a:lstStyle/>
          <a:p>
            <a:pPr indent="0" lvl="0" marL="112544" rtl="0" algn="ctr">
              <a:lnSpc>
                <a:spcPct val="90000"/>
              </a:lnSpc>
              <a:spcBef>
                <a:spcPts val="0"/>
              </a:spcBef>
              <a:spcAft>
                <a:spcPts val="0"/>
              </a:spcAft>
              <a:buClr>
                <a:schemeClr val="lt1"/>
              </a:buClr>
              <a:buSzPts val="4800"/>
              <a:buNone/>
            </a:pPr>
            <a:r>
              <a:rPr lang="en-GB" sz="4800">
                <a:latin typeface="Arial"/>
                <a:ea typeface="Arial"/>
                <a:cs typeface="Arial"/>
                <a:sym typeface="Arial"/>
              </a:rPr>
              <a:t>Ready-to-go Lesson Slides</a:t>
            </a:r>
            <a:endParaRPr/>
          </a:p>
          <a:p>
            <a:pPr indent="0" lvl="0" marL="112544" rtl="0" algn="ctr">
              <a:lnSpc>
                <a:spcPct val="90000"/>
              </a:lnSpc>
              <a:spcBef>
                <a:spcPts val="1000"/>
              </a:spcBef>
              <a:spcAft>
                <a:spcPts val="0"/>
              </a:spcAft>
              <a:buClr>
                <a:schemeClr val="lt1"/>
              </a:buClr>
              <a:buSzPts val="4800"/>
              <a:buNone/>
            </a:pPr>
            <a:r>
              <a:rPr lang="en-GB" sz="4800">
                <a:latin typeface="Arial"/>
                <a:ea typeface="Arial"/>
                <a:cs typeface="Arial"/>
                <a:sym typeface="Arial"/>
              </a:rPr>
              <a:t>Year 3</a:t>
            </a:r>
            <a:endParaRPr/>
          </a:p>
          <a:p>
            <a:pPr indent="0" lvl="0" marL="112544" rtl="0" algn="ctr">
              <a:lnSpc>
                <a:spcPct val="90000"/>
              </a:lnSpc>
              <a:spcBef>
                <a:spcPts val="1000"/>
              </a:spcBef>
              <a:spcAft>
                <a:spcPts val="0"/>
              </a:spcAft>
              <a:buClr>
                <a:schemeClr val="lt1"/>
              </a:buClr>
              <a:buSzPts val="4505"/>
              <a:buNone/>
            </a:pPr>
            <a:r>
              <a:t/>
            </a:r>
            <a:endParaRPr>
              <a:latin typeface="Arial"/>
              <a:ea typeface="Arial"/>
              <a:cs typeface="Arial"/>
              <a:sym typeface="Arial"/>
            </a:endParaRPr>
          </a:p>
        </p:txBody>
      </p:sp>
      <p:sp>
        <p:nvSpPr>
          <p:cNvPr id="108" name="Google Shape;108;p15"/>
          <p:cNvSpPr txBox="1"/>
          <p:nvPr/>
        </p:nvSpPr>
        <p:spPr>
          <a:xfrm>
            <a:off x="8145438" y="6334311"/>
            <a:ext cx="998562" cy="422646"/>
          </a:xfrm>
          <a:prstGeom prst="rect">
            <a:avLst/>
          </a:prstGeom>
          <a:noFill/>
          <a:ln>
            <a:noFill/>
          </a:ln>
        </p:spPr>
        <p:txBody>
          <a:bodyPr anchorCtr="0" anchor="t" bIns="45700" lIns="91425" spcFirstLastPara="1" rIns="91425" wrap="square" tIns="45700">
            <a:noAutofit/>
          </a:bodyPr>
          <a:lstStyle/>
          <a:p>
            <a:pPr indent="0" lvl="0" marL="112544" marR="0" rtl="0" algn="l">
              <a:lnSpc>
                <a:spcPct val="90000"/>
              </a:lnSpc>
              <a:spcBef>
                <a:spcPts val="0"/>
              </a:spcBef>
              <a:spcAft>
                <a:spcPts val="0"/>
              </a:spcAft>
              <a:buClr>
                <a:schemeClr val="lt1"/>
              </a:buClr>
              <a:buSzPts val="2400"/>
              <a:buFont typeface="Arial"/>
              <a:buNone/>
            </a:pPr>
            <a:r>
              <a:rPr b="0" i="0" lang="en-GB" sz="2400" u="none" cap="none" strike="noStrike">
                <a:solidFill>
                  <a:schemeClr val="lt1"/>
                </a:solidFill>
                <a:latin typeface="Arial"/>
                <a:ea typeface="Arial"/>
                <a:cs typeface="Arial"/>
                <a:sym typeface="Arial"/>
              </a:rPr>
              <a:t>Spr5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24"/>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1:</a:t>
            </a:r>
            <a:endParaRPr sz="1400" u="sng">
              <a:solidFill>
                <a:schemeClr val="dk1"/>
              </a:solidFill>
              <a:latin typeface="Arial"/>
              <a:ea typeface="Arial"/>
              <a:cs typeface="Arial"/>
              <a:sym typeface="Arial"/>
            </a:endParaRPr>
          </a:p>
        </p:txBody>
      </p:sp>
      <p:sp>
        <p:nvSpPr>
          <p:cNvPr id="189" name="Google Shape;189;p24"/>
          <p:cNvSpPr txBox="1"/>
          <p:nvPr/>
        </p:nvSpPr>
        <p:spPr>
          <a:xfrm>
            <a:off x="177800" y="1823974"/>
            <a:ext cx="8845176"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counters to find       of 24.</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r>
              <a:rPr b="1" lang="en-GB" sz="1800">
                <a:solidFill>
                  <a:srgbClr val="DA2E41"/>
                </a:solidFill>
                <a:latin typeface="Arial"/>
                <a:ea typeface="Arial"/>
                <a:cs typeface="Arial"/>
                <a:sym typeface="Arial"/>
              </a:rPr>
              <a:t>24 ÷ 3 = 8</a:t>
            </a:r>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24 divided into 3 equal groups = 8 in each group.</a:t>
            </a:r>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So,        of 24 is 8.</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p:txBody>
      </p:sp>
      <p:sp>
        <p:nvSpPr>
          <p:cNvPr id="190" name="Google Shape;190;p24"/>
          <p:cNvSpPr/>
          <p:nvPr/>
        </p:nvSpPr>
        <p:spPr>
          <a:xfrm>
            <a:off x="2269599" y="168547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3</a:t>
            </a:r>
            <a:endParaRPr sz="1800">
              <a:solidFill>
                <a:schemeClr val="dk1"/>
              </a:solidFill>
              <a:latin typeface="Calibri"/>
              <a:ea typeface="Calibri"/>
              <a:cs typeface="Calibri"/>
              <a:sym typeface="Calibri"/>
            </a:endParaRPr>
          </a:p>
        </p:txBody>
      </p:sp>
      <p:pic>
        <p:nvPicPr>
          <p:cNvPr id="191" name="Google Shape;191;p24"/>
          <p:cNvPicPr preferRelativeResize="0"/>
          <p:nvPr/>
        </p:nvPicPr>
        <p:blipFill rotWithShape="1">
          <a:blip r:embed="rId3">
            <a:alphaModFix/>
          </a:blip>
          <a:srcRect b="0" l="0" r="0" t="0"/>
          <a:stretch/>
        </p:blipFill>
        <p:spPr>
          <a:xfrm>
            <a:off x="1401172" y="2360470"/>
            <a:ext cx="1721153" cy="776306"/>
          </a:xfrm>
          <a:prstGeom prst="rect">
            <a:avLst/>
          </a:prstGeom>
          <a:noFill/>
          <a:ln>
            <a:noFill/>
          </a:ln>
        </p:spPr>
      </p:pic>
      <p:pic>
        <p:nvPicPr>
          <p:cNvPr id="192" name="Google Shape;192;p24"/>
          <p:cNvPicPr preferRelativeResize="0"/>
          <p:nvPr/>
        </p:nvPicPr>
        <p:blipFill rotWithShape="1">
          <a:blip r:embed="rId3">
            <a:alphaModFix/>
          </a:blip>
          <a:srcRect b="0" l="0" r="0" t="0"/>
          <a:stretch/>
        </p:blipFill>
        <p:spPr>
          <a:xfrm>
            <a:off x="1401172" y="3566523"/>
            <a:ext cx="1721153" cy="776306"/>
          </a:xfrm>
          <a:prstGeom prst="rect">
            <a:avLst/>
          </a:prstGeom>
          <a:noFill/>
          <a:ln>
            <a:noFill/>
          </a:ln>
        </p:spPr>
      </p:pic>
      <p:pic>
        <p:nvPicPr>
          <p:cNvPr id="193" name="Google Shape;193;p24"/>
          <p:cNvPicPr preferRelativeResize="0"/>
          <p:nvPr/>
        </p:nvPicPr>
        <p:blipFill rotWithShape="1">
          <a:blip r:embed="rId3">
            <a:alphaModFix/>
          </a:blip>
          <a:srcRect b="0" l="0" r="0" t="0"/>
          <a:stretch/>
        </p:blipFill>
        <p:spPr>
          <a:xfrm>
            <a:off x="1385118" y="4784373"/>
            <a:ext cx="1721153" cy="776306"/>
          </a:xfrm>
          <a:prstGeom prst="rect">
            <a:avLst/>
          </a:prstGeom>
          <a:noFill/>
          <a:ln>
            <a:noFill/>
          </a:ln>
        </p:spPr>
      </p:pic>
      <p:sp>
        <p:nvSpPr>
          <p:cNvPr id="194" name="Google Shape;194;p24"/>
          <p:cNvSpPr/>
          <p:nvPr/>
        </p:nvSpPr>
        <p:spPr>
          <a:xfrm>
            <a:off x="3872443" y="4461207"/>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3</a:t>
            </a:r>
            <a:endParaRPr b="1" sz="1800">
              <a:solidFill>
                <a:srgbClr val="DA2E4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5"/>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2:</a:t>
            </a:r>
            <a:endParaRPr sz="1400" u="sng">
              <a:solidFill>
                <a:schemeClr val="dk1"/>
              </a:solidFill>
              <a:latin typeface="Arial"/>
              <a:ea typeface="Arial"/>
              <a:cs typeface="Arial"/>
              <a:sym typeface="Arial"/>
            </a:endParaRPr>
          </a:p>
        </p:txBody>
      </p:sp>
      <p:sp>
        <p:nvSpPr>
          <p:cNvPr id="200" name="Google Shape;200;p25"/>
          <p:cNvSpPr txBox="1"/>
          <p:nvPr/>
        </p:nvSpPr>
        <p:spPr>
          <a:xfrm>
            <a:off x="177800" y="1823974"/>
            <a:ext cx="8845176" cy="477053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Class 3 are calculating 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They work out these division calculations.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What fractions are they working out?</a:t>
            </a:r>
            <a:endParaRPr/>
          </a:p>
          <a:p>
            <a:pPr indent="0" lvl="0" marL="0" marR="0" rtl="0" algn="l">
              <a:spcBef>
                <a:spcPts val="0"/>
              </a:spcBef>
              <a:spcAft>
                <a:spcPts val="0"/>
              </a:spcAft>
              <a:buNone/>
            </a:pPr>
            <a:r>
              <a:t/>
            </a:r>
            <a:endParaRPr sz="2800">
              <a:solidFill>
                <a:schemeClr val="dk1"/>
              </a:solidFill>
              <a:latin typeface="Arial"/>
              <a:ea typeface="Arial"/>
              <a:cs typeface="Arial"/>
              <a:sym typeface="Arial"/>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48 ÷ 4       				60 ÷ 5	     	</a:t>
            </a:r>
            <a:endParaRPr/>
          </a:p>
          <a:p>
            <a:pPr indent="0" lvl="0" marL="0" marR="0" rtl="0" algn="l">
              <a:spcBef>
                <a:spcPts val="0"/>
              </a:spcBef>
              <a:spcAft>
                <a:spcPts val="0"/>
              </a:spcAft>
              <a:buNone/>
            </a:pPr>
            <a: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54 ÷ 2	   				18 ÷ 6	</a:t>
            </a:r>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	</a:t>
            </a:r>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18 ÷ 3	   				40 ÷ 10		</a:t>
            </a:r>
            <a:r>
              <a:rPr b="1" lang="en-GB" sz="2800">
                <a:solidFill>
                  <a:srgbClr val="DA2E41"/>
                </a:solidFill>
                <a:latin typeface="Arial"/>
                <a:ea typeface="Arial"/>
                <a:cs typeface="Arial"/>
                <a:sym typeface="Arial"/>
              </a:rPr>
              <a:t> </a:t>
            </a:r>
            <a:r>
              <a:rPr b="1" lang="en-GB" sz="28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6"/>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2:</a:t>
            </a:r>
            <a:endParaRPr sz="1400" u="sng">
              <a:solidFill>
                <a:schemeClr val="dk1"/>
              </a:solidFill>
              <a:latin typeface="Arial"/>
              <a:ea typeface="Arial"/>
              <a:cs typeface="Arial"/>
              <a:sym typeface="Arial"/>
            </a:endParaRPr>
          </a:p>
        </p:txBody>
      </p:sp>
      <p:sp>
        <p:nvSpPr>
          <p:cNvPr id="206" name="Google Shape;206;p26"/>
          <p:cNvSpPr txBox="1"/>
          <p:nvPr/>
        </p:nvSpPr>
        <p:spPr>
          <a:xfrm>
            <a:off x="177800" y="1823974"/>
            <a:ext cx="8845176" cy="477053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Class 3 are calculating 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They work out these division calculations.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What fractions are they working out?</a:t>
            </a:r>
            <a:endParaRPr/>
          </a:p>
          <a:p>
            <a:pPr indent="0" lvl="0" marL="0" marR="0" rtl="0" algn="l">
              <a:spcBef>
                <a:spcPts val="0"/>
              </a:spcBef>
              <a:spcAft>
                <a:spcPts val="0"/>
              </a:spcAft>
              <a:buNone/>
            </a:pPr>
            <a:r>
              <a:t/>
            </a:r>
            <a:endParaRPr sz="2800">
              <a:solidFill>
                <a:schemeClr val="dk1"/>
              </a:solidFill>
              <a:latin typeface="Arial"/>
              <a:ea typeface="Arial"/>
              <a:cs typeface="Arial"/>
              <a:sym typeface="Arial"/>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48 ÷ 4       </a:t>
            </a:r>
            <a:r>
              <a:rPr b="1" lang="en-GB" sz="2800">
                <a:solidFill>
                  <a:srgbClr val="DA2E41"/>
                </a:solidFill>
                <a:latin typeface="Arial"/>
                <a:ea typeface="Arial"/>
                <a:cs typeface="Arial"/>
                <a:sym typeface="Arial"/>
              </a:rPr>
              <a:t>of 48</a:t>
            </a:r>
            <a:r>
              <a:rPr b="1" lang="en-GB" sz="2800">
                <a:solidFill>
                  <a:schemeClr val="dk1"/>
                </a:solidFill>
                <a:latin typeface="Arial"/>
                <a:ea typeface="Arial"/>
                <a:cs typeface="Arial"/>
                <a:sym typeface="Arial"/>
              </a:rPr>
              <a:t>		60 ÷ 5	     </a:t>
            </a:r>
            <a:r>
              <a:rPr b="1" lang="en-GB" sz="2800">
                <a:solidFill>
                  <a:srgbClr val="DA2E41"/>
                </a:solidFill>
                <a:latin typeface="Arial"/>
                <a:ea typeface="Arial"/>
                <a:cs typeface="Arial"/>
                <a:sym typeface="Arial"/>
              </a:rPr>
              <a:t>of 60</a:t>
            </a:r>
            <a:r>
              <a:rPr b="1" lang="en-GB" sz="28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54 ÷ 2	   </a:t>
            </a:r>
            <a:r>
              <a:rPr b="1" lang="en-GB" sz="2800">
                <a:solidFill>
                  <a:srgbClr val="DA2E41"/>
                </a:solidFill>
                <a:latin typeface="Arial"/>
                <a:ea typeface="Arial"/>
                <a:cs typeface="Arial"/>
                <a:sym typeface="Arial"/>
              </a:rPr>
              <a:t>of 54</a:t>
            </a:r>
            <a:r>
              <a:rPr b="1" lang="en-GB" sz="2800">
                <a:solidFill>
                  <a:schemeClr val="dk1"/>
                </a:solidFill>
                <a:latin typeface="Arial"/>
                <a:ea typeface="Arial"/>
                <a:cs typeface="Arial"/>
                <a:sym typeface="Arial"/>
              </a:rPr>
              <a:t>		18 ÷ 6		</a:t>
            </a:r>
            <a:r>
              <a:rPr b="1" lang="en-GB" sz="2800">
                <a:solidFill>
                  <a:srgbClr val="DA2E41"/>
                </a:solidFill>
                <a:latin typeface="Arial"/>
                <a:ea typeface="Arial"/>
                <a:cs typeface="Arial"/>
                <a:sym typeface="Arial"/>
              </a:rPr>
              <a:t> of 18</a:t>
            </a:r>
            <a:endParaRPr b="1" sz="2800">
              <a:solidFill>
                <a:schemeClr val="dk1"/>
              </a:solidFill>
              <a:latin typeface="Arial"/>
              <a:ea typeface="Arial"/>
              <a:cs typeface="Arial"/>
              <a:sym typeface="Arial"/>
            </a:endParaRPr>
          </a:p>
          <a:p>
            <a:pPr indent="0" lvl="0" marL="0" marR="0" rtl="0" algn="l">
              <a:spcBef>
                <a:spcPts val="0"/>
              </a:spcBef>
              <a:spcAft>
                <a:spcPts val="0"/>
              </a:spcAft>
              <a:buNone/>
            </a:pPr>
            <a: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rPr b="1" lang="en-GB" sz="2800">
                <a:solidFill>
                  <a:schemeClr val="dk1"/>
                </a:solidFill>
                <a:latin typeface="Arial"/>
                <a:ea typeface="Arial"/>
                <a:cs typeface="Arial"/>
                <a:sym typeface="Arial"/>
              </a:rPr>
              <a:t>18 ÷ 3	   </a:t>
            </a:r>
            <a:r>
              <a:rPr b="1" lang="en-GB" sz="2800">
                <a:solidFill>
                  <a:srgbClr val="DA2E41"/>
                </a:solidFill>
                <a:latin typeface="Arial"/>
                <a:ea typeface="Arial"/>
                <a:cs typeface="Arial"/>
                <a:sym typeface="Arial"/>
              </a:rPr>
              <a:t>of 18</a:t>
            </a:r>
            <a:r>
              <a:rPr b="1" lang="en-GB" sz="2800">
                <a:solidFill>
                  <a:schemeClr val="dk1"/>
                </a:solidFill>
                <a:latin typeface="Arial"/>
                <a:ea typeface="Arial"/>
                <a:cs typeface="Arial"/>
                <a:sym typeface="Arial"/>
              </a:rPr>
              <a:t>		40 ÷ 10		</a:t>
            </a:r>
            <a:r>
              <a:rPr b="1" lang="en-GB" sz="2800">
                <a:solidFill>
                  <a:srgbClr val="DA2E41"/>
                </a:solidFill>
                <a:latin typeface="Arial"/>
                <a:ea typeface="Arial"/>
                <a:cs typeface="Arial"/>
                <a:sym typeface="Arial"/>
              </a:rPr>
              <a:t> of 40 </a:t>
            </a:r>
            <a:r>
              <a:rPr b="1" lang="en-GB" sz="2800">
                <a:solidFill>
                  <a:schemeClr val="dk1"/>
                </a:solidFill>
                <a:latin typeface="Arial"/>
                <a:ea typeface="Arial"/>
                <a:cs typeface="Arial"/>
                <a:sym typeface="Arial"/>
              </a:rPr>
              <a:t>	</a:t>
            </a:r>
            <a:endParaRPr/>
          </a:p>
          <a:p>
            <a:pPr indent="0" lvl="0" marL="0" marR="0" rtl="0" algn="l">
              <a:spcBef>
                <a:spcPts val="0"/>
              </a:spcBef>
              <a:spcAft>
                <a:spcPts val="0"/>
              </a:spcAft>
              <a:buNone/>
            </a:pPr>
            <a: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07" name="Google Shape;207;p26"/>
          <p:cNvSpPr/>
          <p:nvPr/>
        </p:nvSpPr>
        <p:spPr>
          <a:xfrm>
            <a:off x="1533036" y="356291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4</a:t>
            </a:r>
            <a:endParaRPr b="1" sz="1800">
              <a:solidFill>
                <a:srgbClr val="DA2E41"/>
              </a:solidFill>
              <a:latin typeface="Calibri"/>
              <a:ea typeface="Calibri"/>
              <a:cs typeface="Calibri"/>
              <a:sym typeface="Calibri"/>
            </a:endParaRPr>
          </a:p>
        </p:txBody>
      </p:sp>
      <p:sp>
        <p:nvSpPr>
          <p:cNvPr id="208" name="Google Shape;208;p26"/>
          <p:cNvSpPr/>
          <p:nvPr/>
        </p:nvSpPr>
        <p:spPr>
          <a:xfrm>
            <a:off x="1533036" y="4459150"/>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2</a:t>
            </a:r>
            <a:endParaRPr b="1" sz="1800">
              <a:solidFill>
                <a:srgbClr val="DA2E41"/>
              </a:solidFill>
              <a:latin typeface="Calibri"/>
              <a:ea typeface="Calibri"/>
              <a:cs typeface="Calibri"/>
              <a:sym typeface="Calibri"/>
            </a:endParaRPr>
          </a:p>
        </p:txBody>
      </p:sp>
      <p:sp>
        <p:nvSpPr>
          <p:cNvPr id="209" name="Google Shape;209;p26"/>
          <p:cNvSpPr/>
          <p:nvPr/>
        </p:nvSpPr>
        <p:spPr>
          <a:xfrm>
            <a:off x="1533036" y="5350798"/>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3</a:t>
            </a:r>
            <a:endParaRPr b="1" sz="1800">
              <a:solidFill>
                <a:srgbClr val="DA2E41"/>
              </a:solidFill>
              <a:latin typeface="Calibri"/>
              <a:ea typeface="Calibri"/>
              <a:cs typeface="Calibri"/>
              <a:sym typeface="Calibri"/>
            </a:endParaRPr>
          </a:p>
        </p:txBody>
      </p:sp>
      <p:sp>
        <p:nvSpPr>
          <p:cNvPr id="210" name="Google Shape;210;p26"/>
          <p:cNvSpPr/>
          <p:nvPr/>
        </p:nvSpPr>
        <p:spPr>
          <a:xfrm>
            <a:off x="4939625" y="356291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5</a:t>
            </a:r>
            <a:endParaRPr b="1" sz="1800">
              <a:solidFill>
                <a:srgbClr val="DA2E41"/>
              </a:solidFill>
              <a:latin typeface="Calibri"/>
              <a:ea typeface="Calibri"/>
              <a:cs typeface="Calibri"/>
              <a:sym typeface="Calibri"/>
            </a:endParaRPr>
          </a:p>
        </p:txBody>
      </p:sp>
      <p:sp>
        <p:nvSpPr>
          <p:cNvPr id="211" name="Google Shape;211;p26"/>
          <p:cNvSpPr/>
          <p:nvPr/>
        </p:nvSpPr>
        <p:spPr>
          <a:xfrm>
            <a:off x="4939625" y="4459150"/>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6</a:t>
            </a:r>
            <a:endParaRPr b="1" sz="1800">
              <a:solidFill>
                <a:srgbClr val="DA2E41"/>
              </a:solidFill>
              <a:latin typeface="Calibri"/>
              <a:ea typeface="Calibri"/>
              <a:cs typeface="Calibri"/>
              <a:sym typeface="Calibri"/>
            </a:endParaRPr>
          </a:p>
        </p:txBody>
      </p:sp>
      <p:sp>
        <p:nvSpPr>
          <p:cNvPr id="212" name="Google Shape;212;p26"/>
          <p:cNvSpPr/>
          <p:nvPr/>
        </p:nvSpPr>
        <p:spPr>
          <a:xfrm>
            <a:off x="4939625" y="526898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rgbClr val="DA2E41"/>
                </a:solidFill>
                <a:latin typeface="Arial"/>
                <a:ea typeface="Arial"/>
                <a:cs typeface="Arial"/>
                <a:sym typeface="Arial"/>
              </a:rPr>
              <a:t> 1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10</a:t>
            </a:r>
            <a:endParaRPr b="1" sz="1800">
              <a:solidFill>
                <a:srgbClr val="DA2E4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27"/>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218" name="Google Shape;218;p27"/>
          <p:cNvSpPr txBox="1"/>
          <p:nvPr/>
        </p:nvSpPr>
        <p:spPr>
          <a:xfrm>
            <a:off x="177800" y="1823974"/>
            <a:ext cx="8845176"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Jessica has used a bar model and cubes to find        of 36.</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did she find the answer?  </a:t>
            </a:r>
            <a:endParaRPr b="1" sz="2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19" name="Google Shape;219;p27"/>
          <p:cNvSpPr/>
          <p:nvPr/>
        </p:nvSpPr>
        <p:spPr>
          <a:xfrm>
            <a:off x="5160198" y="16882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220" name="Google Shape;220;p27"/>
          <p:cNvPicPr preferRelativeResize="0"/>
          <p:nvPr/>
        </p:nvPicPr>
        <p:blipFill rotWithShape="1">
          <a:blip r:embed="rId3">
            <a:alphaModFix/>
          </a:blip>
          <a:srcRect b="0" l="0" r="0" t="0"/>
          <a:stretch/>
        </p:blipFill>
        <p:spPr>
          <a:xfrm>
            <a:off x="500530" y="3910534"/>
            <a:ext cx="7903882" cy="40032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8"/>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226" name="Google Shape;226;p28"/>
          <p:cNvSpPr txBox="1"/>
          <p:nvPr/>
        </p:nvSpPr>
        <p:spPr>
          <a:xfrm>
            <a:off x="177800" y="1823974"/>
            <a:ext cx="8845176"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Jessica has used a bar model and cubes to find        of 36.</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did she find the answer?</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Jessica split her bar model into four equal parts (quarters). She then took 36 cubes and shared them across the four parts so that they made four equal groups. This is the same as calculating 36 ÷ 4.</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There were 9 cubes in each group, so Jessica knew that a quarter of 36 is 9.</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27" name="Google Shape;227;p28"/>
          <p:cNvSpPr/>
          <p:nvPr/>
        </p:nvSpPr>
        <p:spPr>
          <a:xfrm>
            <a:off x="5160198" y="1688269"/>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228" name="Google Shape;228;p28"/>
          <p:cNvPicPr preferRelativeResize="0"/>
          <p:nvPr/>
        </p:nvPicPr>
        <p:blipFill rotWithShape="1">
          <a:blip r:embed="rId3">
            <a:alphaModFix/>
          </a:blip>
          <a:srcRect b="0" l="0" r="0" t="0"/>
          <a:stretch/>
        </p:blipFill>
        <p:spPr>
          <a:xfrm>
            <a:off x="500530" y="3910534"/>
            <a:ext cx="7903882" cy="40032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29"/>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3:</a:t>
            </a:r>
            <a:endParaRPr sz="1400" u="sng">
              <a:solidFill>
                <a:schemeClr val="dk1"/>
              </a:solidFill>
              <a:latin typeface="Arial"/>
              <a:ea typeface="Arial"/>
              <a:cs typeface="Arial"/>
              <a:sym typeface="Arial"/>
            </a:endParaRPr>
          </a:p>
        </p:txBody>
      </p:sp>
      <p:sp>
        <p:nvSpPr>
          <p:cNvPr id="234" name="Google Shape;234;p29"/>
          <p:cNvSpPr txBox="1"/>
          <p:nvPr/>
        </p:nvSpPr>
        <p:spPr>
          <a:xfrm>
            <a:off x="177800" y="1823974"/>
            <a:ext cx="8845176"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Sketch bar models and use maths equipment to calculate these</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52 =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30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39 =</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35" name="Google Shape;235;p29"/>
          <p:cNvSpPr/>
          <p:nvPr/>
        </p:nvSpPr>
        <p:spPr>
          <a:xfrm>
            <a:off x="292363" y="276269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236" name="Google Shape;236;p29"/>
          <p:cNvSpPr/>
          <p:nvPr/>
        </p:nvSpPr>
        <p:spPr>
          <a:xfrm>
            <a:off x="292363" y="3909160"/>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10</a:t>
            </a:r>
            <a:endParaRPr b="1" sz="1800">
              <a:solidFill>
                <a:schemeClr val="dk1"/>
              </a:solidFill>
              <a:latin typeface="Calibri"/>
              <a:ea typeface="Calibri"/>
              <a:cs typeface="Calibri"/>
              <a:sym typeface="Calibri"/>
            </a:endParaRPr>
          </a:p>
        </p:txBody>
      </p:sp>
      <p:sp>
        <p:nvSpPr>
          <p:cNvPr id="237" name="Google Shape;237;p29"/>
          <p:cNvSpPr/>
          <p:nvPr/>
        </p:nvSpPr>
        <p:spPr>
          <a:xfrm>
            <a:off x="292363" y="4993685"/>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3</a:t>
            </a:r>
            <a:endParaRPr b="1"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30"/>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3:</a:t>
            </a:r>
            <a:endParaRPr sz="1400" u="sng">
              <a:solidFill>
                <a:schemeClr val="dk1"/>
              </a:solidFill>
              <a:latin typeface="Arial"/>
              <a:ea typeface="Arial"/>
              <a:cs typeface="Arial"/>
              <a:sym typeface="Arial"/>
            </a:endParaRPr>
          </a:p>
        </p:txBody>
      </p:sp>
      <p:sp>
        <p:nvSpPr>
          <p:cNvPr id="243" name="Google Shape;243;p30"/>
          <p:cNvSpPr txBox="1"/>
          <p:nvPr/>
        </p:nvSpPr>
        <p:spPr>
          <a:xfrm>
            <a:off x="177800" y="1823974"/>
            <a:ext cx="8845176"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Sketch bar models and use maths equipment to calculate these</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52 = </a:t>
            </a:r>
            <a:r>
              <a:rPr b="1" lang="en-GB" sz="1800" u="sng">
                <a:solidFill>
                  <a:srgbClr val="DA2E41"/>
                </a:solidFill>
                <a:latin typeface="Arial"/>
                <a:ea typeface="Arial"/>
                <a:cs typeface="Arial"/>
                <a:sym typeface="Arial"/>
              </a:rPr>
              <a:t> 13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30 = </a:t>
            </a:r>
            <a:r>
              <a:rPr b="1" lang="en-GB" sz="1800" u="sng">
                <a:solidFill>
                  <a:srgbClr val="DA2E41"/>
                </a:solidFill>
                <a:latin typeface="Arial"/>
                <a:ea typeface="Arial"/>
                <a:cs typeface="Arial"/>
                <a:sym typeface="Arial"/>
              </a:rPr>
              <a:t> 3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39 = </a:t>
            </a:r>
            <a:r>
              <a:rPr b="1" lang="en-GB" sz="1800" u="sng">
                <a:solidFill>
                  <a:srgbClr val="DA2E41"/>
                </a:solidFill>
                <a:latin typeface="Arial"/>
                <a:ea typeface="Arial"/>
                <a:cs typeface="Arial"/>
                <a:sym typeface="Arial"/>
              </a:rPr>
              <a:t> 13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p:txBody>
      </p:sp>
      <p:sp>
        <p:nvSpPr>
          <p:cNvPr id="244" name="Google Shape;244;p30"/>
          <p:cNvSpPr/>
          <p:nvPr/>
        </p:nvSpPr>
        <p:spPr>
          <a:xfrm>
            <a:off x="292363" y="276269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245" name="Google Shape;245;p30"/>
          <p:cNvSpPr/>
          <p:nvPr/>
        </p:nvSpPr>
        <p:spPr>
          <a:xfrm>
            <a:off x="292363" y="3909160"/>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10</a:t>
            </a:r>
            <a:endParaRPr b="1" sz="1800">
              <a:solidFill>
                <a:schemeClr val="dk1"/>
              </a:solidFill>
              <a:latin typeface="Calibri"/>
              <a:ea typeface="Calibri"/>
              <a:cs typeface="Calibri"/>
              <a:sym typeface="Calibri"/>
            </a:endParaRPr>
          </a:p>
        </p:txBody>
      </p:sp>
      <p:sp>
        <p:nvSpPr>
          <p:cNvPr id="246" name="Google Shape;246;p30"/>
          <p:cNvSpPr/>
          <p:nvPr/>
        </p:nvSpPr>
        <p:spPr>
          <a:xfrm>
            <a:off x="292363" y="4993685"/>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3</a:t>
            </a:r>
            <a:endParaRPr b="1"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31"/>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252" name="Google Shape;252;p31"/>
          <p:cNvSpPr txBox="1"/>
          <p:nvPr/>
        </p:nvSpPr>
        <p:spPr>
          <a:xfrm>
            <a:off x="177800" y="1823974"/>
            <a:ext cx="8845176"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Kyle uses place-value counters to find      of  44.</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Explain what he has done.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3" name="Google Shape;253;p31"/>
          <p:cNvSpPr/>
          <p:nvPr/>
        </p:nvSpPr>
        <p:spPr>
          <a:xfrm>
            <a:off x="4111328" y="169897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254" name="Google Shape;254;p31"/>
          <p:cNvPicPr preferRelativeResize="0"/>
          <p:nvPr/>
        </p:nvPicPr>
        <p:blipFill rotWithShape="1">
          <a:blip r:embed="rId3">
            <a:alphaModFix/>
          </a:blip>
          <a:srcRect b="0" l="0" r="0" t="0"/>
          <a:stretch/>
        </p:blipFill>
        <p:spPr>
          <a:xfrm>
            <a:off x="714243" y="3578300"/>
            <a:ext cx="5538264" cy="33565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32"/>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260" name="Google Shape;260;p32"/>
          <p:cNvSpPr txBox="1"/>
          <p:nvPr/>
        </p:nvSpPr>
        <p:spPr>
          <a:xfrm>
            <a:off x="177800" y="1823974"/>
            <a:ext cx="8845176" cy="369331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Kyle uses place-value counters to find      of  44.</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Explain what he has done.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Kyle has made 44 out of 4 tens counters and 4 ones counters.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He has then split up the counters into four equal groups.</a:t>
            </a:r>
            <a:endParaRPr/>
          </a:p>
          <a:p>
            <a:pPr indent="0" lvl="0" marL="0" marR="0" rtl="0" algn="l">
              <a:spcBef>
                <a:spcPts val="0"/>
              </a:spcBef>
              <a:spcAft>
                <a:spcPts val="0"/>
              </a:spcAft>
              <a:buNone/>
            </a:pPr>
            <a:r>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Each group has 1 ten and 1 one, so a quarter of 44 equals 11.</a:t>
            </a:r>
            <a:endParaRPr/>
          </a:p>
        </p:txBody>
      </p:sp>
      <p:sp>
        <p:nvSpPr>
          <p:cNvPr id="261" name="Google Shape;261;p32"/>
          <p:cNvSpPr/>
          <p:nvPr/>
        </p:nvSpPr>
        <p:spPr>
          <a:xfrm>
            <a:off x="4111328" y="1698971"/>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4</a:t>
            </a:r>
            <a:endParaRPr sz="1800">
              <a:solidFill>
                <a:schemeClr val="dk1"/>
              </a:solidFill>
              <a:latin typeface="Calibri"/>
              <a:ea typeface="Calibri"/>
              <a:cs typeface="Calibri"/>
              <a:sym typeface="Calibri"/>
            </a:endParaRPr>
          </a:p>
        </p:txBody>
      </p:sp>
      <p:pic>
        <p:nvPicPr>
          <p:cNvPr id="262" name="Google Shape;262;p32"/>
          <p:cNvPicPr preferRelativeResize="0"/>
          <p:nvPr/>
        </p:nvPicPr>
        <p:blipFill rotWithShape="1">
          <a:blip r:embed="rId3">
            <a:alphaModFix/>
          </a:blip>
          <a:srcRect b="0" l="0" r="0" t="0"/>
          <a:stretch/>
        </p:blipFill>
        <p:spPr>
          <a:xfrm>
            <a:off x="714243" y="3578300"/>
            <a:ext cx="5538264" cy="33565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Google Shape;267;p33"/>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4:</a:t>
            </a:r>
            <a:endParaRPr sz="1400" u="sng">
              <a:solidFill>
                <a:schemeClr val="dk1"/>
              </a:solidFill>
              <a:latin typeface="Arial"/>
              <a:ea typeface="Arial"/>
              <a:cs typeface="Arial"/>
              <a:sym typeface="Arial"/>
            </a:endParaRPr>
          </a:p>
        </p:txBody>
      </p:sp>
      <p:sp>
        <p:nvSpPr>
          <p:cNvPr id="268" name="Google Shape;268;p33"/>
          <p:cNvSpPr txBox="1"/>
          <p:nvPr/>
        </p:nvSpPr>
        <p:spPr>
          <a:xfrm>
            <a:off x="177800" y="1823974"/>
            <a:ext cx="8845176" cy="286232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place-value counters to find these 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84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62 =</a:t>
            </a:r>
            <a:endParaRPr b="1" sz="1800">
              <a:solidFill>
                <a:srgbClr val="DA2E4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36 =</a:t>
            </a:r>
            <a:endParaRPr b="1" sz="1800">
              <a:solidFill>
                <a:srgbClr val="DA2E41"/>
              </a:solidFill>
              <a:latin typeface="Arial"/>
              <a:ea typeface="Arial"/>
              <a:cs typeface="Arial"/>
              <a:sym typeface="Arial"/>
            </a:endParaRPr>
          </a:p>
        </p:txBody>
      </p:sp>
      <p:sp>
        <p:nvSpPr>
          <p:cNvPr id="269" name="Google Shape;269;p33"/>
          <p:cNvSpPr/>
          <p:nvPr/>
        </p:nvSpPr>
        <p:spPr>
          <a:xfrm>
            <a:off x="161365" y="255958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270" name="Google Shape;270;p33"/>
          <p:cNvSpPr/>
          <p:nvPr/>
        </p:nvSpPr>
        <p:spPr>
          <a:xfrm>
            <a:off x="177800" y="3329105"/>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2</a:t>
            </a:r>
            <a:endParaRPr b="1" sz="1800">
              <a:solidFill>
                <a:schemeClr val="dk1"/>
              </a:solidFill>
              <a:latin typeface="Calibri"/>
              <a:ea typeface="Calibri"/>
              <a:cs typeface="Calibri"/>
              <a:sym typeface="Calibri"/>
            </a:endParaRPr>
          </a:p>
        </p:txBody>
      </p:sp>
      <p:sp>
        <p:nvSpPr>
          <p:cNvPr id="271" name="Google Shape;271;p33"/>
          <p:cNvSpPr/>
          <p:nvPr/>
        </p:nvSpPr>
        <p:spPr>
          <a:xfrm>
            <a:off x="177800" y="417127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3</a:t>
            </a:r>
            <a:endParaRPr b="1"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34"/>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4:</a:t>
            </a:r>
            <a:endParaRPr sz="1400" u="sng">
              <a:solidFill>
                <a:schemeClr val="dk1"/>
              </a:solidFill>
              <a:latin typeface="Arial"/>
              <a:ea typeface="Arial"/>
              <a:cs typeface="Arial"/>
              <a:sym typeface="Arial"/>
            </a:endParaRPr>
          </a:p>
        </p:txBody>
      </p:sp>
      <p:sp>
        <p:nvSpPr>
          <p:cNvPr id="277" name="Google Shape;277;p34"/>
          <p:cNvSpPr txBox="1"/>
          <p:nvPr/>
        </p:nvSpPr>
        <p:spPr>
          <a:xfrm>
            <a:off x="177800" y="1823974"/>
            <a:ext cx="8845176" cy="286232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place-value counters to find these fractions of amounts.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84 = </a:t>
            </a:r>
            <a:r>
              <a:rPr b="1" lang="en-GB" sz="1800">
                <a:solidFill>
                  <a:srgbClr val="DA2E41"/>
                </a:solidFill>
                <a:latin typeface="Arial"/>
                <a:ea typeface="Arial"/>
                <a:cs typeface="Arial"/>
                <a:sym typeface="Arial"/>
              </a:rPr>
              <a:t>21</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62 = </a:t>
            </a:r>
            <a:r>
              <a:rPr b="1" lang="en-GB" sz="1800">
                <a:solidFill>
                  <a:srgbClr val="DA2E41"/>
                </a:solidFill>
                <a:latin typeface="Arial"/>
                <a:ea typeface="Arial"/>
                <a:cs typeface="Arial"/>
                <a:sym typeface="Arial"/>
              </a:rPr>
              <a:t>31</a:t>
            </a:r>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t/>
            </a:r>
            <a:endParaRPr b="1"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of 36 = </a:t>
            </a:r>
            <a:r>
              <a:rPr b="1" lang="en-GB" sz="1800">
                <a:solidFill>
                  <a:srgbClr val="DA2E41"/>
                </a:solidFill>
                <a:latin typeface="Arial"/>
                <a:ea typeface="Arial"/>
                <a:cs typeface="Arial"/>
                <a:sym typeface="Arial"/>
              </a:rPr>
              <a:t>12</a:t>
            </a:r>
            <a:endParaRPr/>
          </a:p>
        </p:txBody>
      </p:sp>
      <p:sp>
        <p:nvSpPr>
          <p:cNvPr id="278" name="Google Shape;278;p34"/>
          <p:cNvSpPr/>
          <p:nvPr/>
        </p:nvSpPr>
        <p:spPr>
          <a:xfrm>
            <a:off x="161365" y="255958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4</a:t>
            </a:r>
            <a:endParaRPr b="1" sz="1800">
              <a:solidFill>
                <a:schemeClr val="dk1"/>
              </a:solidFill>
              <a:latin typeface="Calibri"/>
              <a:ea typeface="Calibri"/>
              <a:cs typeface="Calibri"/>
              <a:sym typeface="Calibri"/>
            </a:endParaRPr>
          </a:p>
        </p:txBody>
      </p:sp>
      <p:sp>
        <p:nvSpPr>
          <p:cNvPr id="279" name="Google Shape;279;p34"/>
          <p:cNvSpPr/>
          <p:nvPr/>
        </p:nvSpPr>
        <p:spPr>
          <a:xfrm>
            <a:off x="177800" y="3329105"/>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2</a:t>
            </a:r>
            <a:endParaRPr b="1" sz="1800">
              <a:solidFill>
                <a:schemeClr val="dk1"/>
              </a:solidFill>
              <a:latin typeface="Calibri"/>
              <a:ea typeface="Calibri"/>
              <a:cs typeface="Calibri"/>
              <a:sym typeface="Calibri"/>
            </a:endParaRPr>
          </a:p>
        </p:txBody>
      </p:sp>
      <p:sp>
        <p:nvSpPr>
          <p:cNvPr id="280" name="Google Shape;280;p34"/>
          <p:cNvSpPr/>
          <p:nvPr/>
        </p:nvSpPr>
        <p:spPr>
          <a:xfrm>
            <a:off x="177800" y="4171273"/>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b="1" lang="en-GB" sz="1800">
                <a:solidFill>
                  <a:schemeClr val="dk1"/>
                </a:solidFill>
                <a:latin typeface="Arial"/>
                <a:ea typeface="Arial"/>
                <a:cs typeface="Arial"/>
                <a:sym typeface="Arial"/>
              </a:rPr>
              <a:t> 3</a:t>
            </a:r>
            <a:endParaRPr b="1" sz="1800">
              <a:solidFill>
                <a:schemeClr val="dk1"/>
              </a:solidFill>
              <a:latin typeface="Calibri"/>
              <a:ea typeface="Calibri"/>
              <a:cs typeface="Calibri"/>
              <a:sym typeface="Calibri"/>
            </a:endParaRPr>
          </a:p>
        </p:txBody>
      </p:sp>
      <p:sp>
        <p:nvSpPr>
          <p:cNvPr id="281" name="Google Shape;281;p34"/>
          <p:cNvSpPr/>
          <p:nvPr/>
        </p:nvSpPr>
        <p:spPr>
          <a:xfrm>
            <a:off x="6414246" y="3818965"/>
            <a:ext cx="2393577" cy="1129553"/>
          </a:xfrm>
          <a:prstGeom prst="rect">
            <a:avLst/>
          </a:prstGeom>
          <a:solidFill>
            <a:srgbClr val="13BD8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GB" sz="1400" u="sng">
                <a:solidFill>
                  <a:schemeClr val="lt1"/>
                </a:solidFill>
                <a:latin typeface="Arial"/>
                <a:ea typeface="Arial"/>
                <a:cs typeface="Arial"/>
                <a:sym typeface="Arial"/>
              </a:rPr>
              <a:t>Extension:</a:t>
            </a:r>
            <a:endParaRPr/>
          </a:p>
          <a:p>
            <a:pPr indent="0" lvl="0" marL="0" marR="0" rtl="0" algn="l">
              <a:spcBef>
                <a:spcPts val="0"/>
              </a:spcBef>
              <a:spcAft>
                <a:spcPts val="0"/>
              </a:spcAft>
              <a:buNone/>
            </a:pPr>
            <a:r>
              <a:rPr lang="en-GB" sz="1400">
                <a:solidFill>
                  <a:schemeClr val="lt1"/>
                </a:solidFill>
                <a:latin typeface="Arial"/>
                <a:ea typeface="Arial"/>
                <a:cs typeface="Arial"/>
                <a:sym typeface="Arial"/>
              </a:rPr>
              <a:t>Are there any calculations that this method will not work for? Why?</a:t>
            </a:r>
            <a:endParaRPr/>
          </a:p>
        </p:txBody>
      </p:sp>
      <p:pic>
        <p:nvPicPr>
          <p:cNvPr id="282" name="Google Shape;282;p34"/>
          <p:cNvPicPr preferRelativeResize="0"/>
          <p:nvPr/>
        </p:nvPicPr>
        <p:blipFill rotWithShape="1">
          <a:blip r:embed="rId3">
            <a:alphaModFix/>
          </a:blip>
          <a:srcRect b="0" l="0" r="0" t="0"/>
          <a:stretch/>
        </p:blipFill>
        <p:spPr>
          <a:xfrm>
            <a:off x="2111188" y="2774500"/>
            <a:ext cx="3795023" cy="216495"/>
          </a:xfrm>
          <a:prstGeom prst="rect">
            <a:avLst/>
          </a:prstGeom>
          <a:noFill/>
          <a:ln>
            <a:noFill/>
          </a:ln>
        </p:spPr>
      </p:pic>
      <p:pic>
        <p:nvPicPr>
          <p:cNvPr id="283" name="Google Shape;283;p34"/>
          <p:cNvPicPr preferRelativeResize="0"/>
          <p:nvPr/>
        </p:nvPicPr>
        <p:blipFill rotWithShape="1">
          <a:blip r:embed="rId4">
            <a:alphaModFix/>
          </a:blip>
          <a:srcRect b="0" l="0" r="0" t="0"/>
          <a:stretch/>
        </p:blipFill>
        <p:spPr>
          <a:xfrm>
            <a:off x="2467104" y="3611507"/>
            <a:ext cx="2098983" cy="207458"/>
          </a:xfrm>
          <a:prstGeom prst="rect">
            <a:avLst/>
          </a:prstGeom>
          <a:noFill/>
          <a:ln>
            <a:noFill/>
          </a:ln>
        </p:spPr>
      </p:pic>
      <p:pic>
        <p:nvPicPr>
          <p:cNvPr id="284" name="Google Shape;284;p34"/>
          <p:cNvPicPr preferRelativeResize="0"/>
          <p:nvPr/>
        </p:nvPicPr>
        <p:blipFill rotWithShape="1">
          <a:blip r:embed="rId5">
            <a:alphaModFix/>
          </a:blip>
          <a:srcRect b="0" l="0" r="0" t="0"/>
          <a:stretch/>
        </p:blipFill>
        <p:spPr>
          <a:xfrm>
            <a:off x="2467104" y="4335748"/>
            <a:ext cx="2513898" cy="20745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5"/>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5:</a:t>
            </a:r>
            <a:endParaRPr sz="1400" u="sng">
              <a:solidFill>
                <a:schemeClr val="dk1"/>
              </a:solidFill>
              <a:latin typeface="Arial"/>
              <a:ea typeface="Arial"/>
              <a:cs typeface="Arial"/>
              <a:sym typeface="Arial"/>
            </a:endParaRPr>
          </a:p>
        </p:txBody>
      </p:sp>
      <p:sp>
        <p:nvSpPr>
          <p:cNvPr id="290" name="Google Shape;290;p35"/>
          <p:cNvSpPr txBox="1"/>
          <p:nvPr/>
        </p:nvSpPr>
        <p:spPr>
          <a:xfrm>
            <a:off x="177800" y="1823974"/>
            <a:ext cx="8845176" cy="286232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Krishna has a pile of 100 stickers.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She gives half of them to her sister.</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She then gives one fifth of the stickers that are left to her best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friend.</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Finally, she sticks one quarter of the stickers that are left on her pencil case.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many stickers does Krishna have in her pile now?</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Google Shape;295;p36"/>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5:</a:t>
            </a:r>
            <a:endParaRPr sz="1400" u="sng">
              <a:solidFill>
                <a:schemeClr val="dk1"/>
              </a:solidFill>
              <a:latin typeface="Arial"/>
              <a:ea typeface="Arial"/>
              <a:cs typeface="Arial"/>
              <a:sym typeface="Arial"/>
            </a:endParaRPr>
          </a:p>
        </p:txBody>
      </p:sp>
      <p:sp>
        <p:nvSpPr>
          <p:cNvPr id="296" name="Google Shape;296;p36"/>
          <p:cNvSpPr txBox="1"/>
          <p:nvPr/>
        </p:nvSpPr>
        <p:spPr>
          <a:xfrm>
            <a:off x="177800" y="1823974"/>
            <a:ext cx="8845176"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Krishna has a pile of 100 stickers.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She gives half of them to her sister.</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She then gives one fifth of the stickers that are left to her best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friend.</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Finally, she sticks one quarter of the stickers that are left on her pencil case.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many stickers does Krishna have in her pile now?</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100 ÷ 2 = 50, so Krishna’s sister is given 50. 100 – 50 = 50, so Krisha has 50 left.</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50 ÷ 5 = 10, so her best friend has 10.	50 – 10 = 40, so Krishna now has 40 left.</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40 ÷ 4 = 10, so she sticks 10 on her pencil case. </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40 – 10 = 30, so </a:t>
            </a:r>
            <a:r>
              <a:rPr b="1" lang="en-GB" sz="1800" u="sng">
                <a:solidFill>
                  <a:srgbClr val="DA2E41"/>
                </a:solidFill>
                <a:latin typeface="Arial"/>
                <a:ea typeface="Arial"/>
                <a:cs typeface="Arial"/>
                <a:sym typeface="Arial"/>
              </a:rPr>
              <a:t>Krishna has 30 stickers in her pile.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37"/>
          <p:cNvSpPr txBox="1"/>
          <p:nvPr/>
        </p:nvSpPr>
        <p:spPr>
          <a:xfrm>
            <a:off x="177798" y="1755577"/>
            <a:ext cx="8966202" cy="440120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388CDA"/>
                </a:solidFill>
                <a:latin typeface="Arial"/>
                <a:ea typeface="Arial"/>
                <a:cs typeface="Arial"/>
                <a:sym typeface="Arial"/>
              </a:rPr>
              <a:t>True or False?</a:t>
            </a:r>
            <a:endParaRPr/>
          </a:p>
          <a:p>
            <a:pPr indent="0" lvl="0" marL="0" marR="0" rtl="0" algn="l">
              <a:spcBef>
                <a:spcPts val="0"/>
              </a:spcBef>
              <a:spcAft>
                <a:spcPts val="0"/>
              </a:spcAft>
              <a:buNone/>
            </a:pPr>
            <a:r>
              <a:t/>
            </a:r>
            <a:endParaRPr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a:pPr>
            <a:r>
              <a:rPr lang="en-GB" sz="2000">
                <a:solidFill>
                  <a:srgbClr val="388CDA"/>
                </a:solidFill>
                <a:latin typeface="Arial"/>
                <a:ea typeface="Arial"/>
                <a:cs typeface="Arial"/>
                <a:sym typeface="Arial"/>
              </a:rPr>
              <a:t>To find one third of an amount, we multiply by 3.</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sz="2000">
              <a:solidFill>
                <a:srgbClr val="388CDA"/>
              </a:solidFill>
              <a:latin typeface="Arial"/>
              <a:ea typeface="Arial"/>
              <a:cs typeface="Arial"/>
              <a:sym typeface="Arial"/>
            </a:endParaRPr>
          </a:p>
          <a:p>
            <a:pPr indent="0" lvl="8" marL="3657600" marR="0" rtl="0" algn="l">
              <a:spcBef>
                <a:spcPts val="0"/>
              </a:spcBef>
              <a:spcAft>
                <a:spcPts val="0"/>
              </a:spcAft>
              <a:buNone/>
            </a:pPr>
            <a:r>
              <a:rPr b="0" i="0" lang="en-GB" sz="2000" u="none" cap="none" strike="noStrike">
                <a:solidFill>
                  <a:srgbClr val="388CDA"/>
                </a:solidFill>
                <a:latin typeface="Arial"/>
                <a:ea typeface="Arial"/>
                <a:cs typeface="Arial"/>
                <a:sym typeface="Arial"/>
              </a:rPr>
              <a:t>                   </a:t>
            </a:r>
            <a:r>
              <a:rPr b="1" i="0" lang="en-GB" sz="2000" u="none" cap="none" strike="noStrike">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     of 58 = 29		</a:t>
            </a:r>
            <a:r>
              <a:rPr b="1" lang="en-GB" sz="2000">
                <a:solidFill>
                  <a:srgbClr val="388CDA"/>
                </a:solidFill>
                <a:latin typeface="Arial"/>
                <a:ea typeface="Arial"/>
                <a:cs typeface="Arial"/>
                <a:sym typeface="Arial"/>
              </a:rPr>
              <a:t> </a:t>
            </a:r>
            <a:endParaRPr/>
          </a:p>
          <a:p>
            <a:pPr indent="-330200" lvl="0" marL="457200" marR="0" rtl="0" algn="l">
              <a:spcBef>
                <a:spcPts val="0"/>
              </a:spcBef>
              <a:spcAft>
                <a:spcPts val="0"/>
              </a:spcAft>
              <a:buClr>
                <a:schemeClr val="dk1"/>
              </a:buClr>
              <a:buSzPts val="2000"/>
              <a:buFont typeface="Calibri"/>
              <a:buNone/>
            </a:pPr>
            <a:r>
              <a:t/>
            </a:r>
            <a:endParaRPr b="1"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To find      of 60, we can take 60 counters and divide them into 10 equal</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groups.		There are 10 groups, so       of 60 equals 10.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4"/>
            </a:pPr>
            <a:r>
              <a:rPr lang="en-GB" sz="2000">
                <a:solidFill>
                  <a:srgbClr val="388CDA"/>
                </a:solidFill>
                <a:latin typeface="Arial"/>
                <a:ea typeface="Arial"/>
                <a:cs typeface="Arial"/>
                <a:sym typeface="Arial"/>
              </a:rPr>
              <a:t>One third of 12 and one quarter of 16 are the same amount.	</a:t>
            </a:r>
            <a:endParaRPr/>
          </a:p>
          <a:p>
            <a:pPr indent="-330200" lvl="0" marL="457200" marR="0" rtl="0" algn="l">
              <a:spcBef>
                <a:spcPts val="0"/>
              </a:spcBef>
              <a:spcAft>
                <a:spcPts val="0"/>
              </a:spcAft>
              <a:buClr>
                <a:schemeClr val="dk1"/>
              </a:buClr>
              <a:buSzPts val="2000"/>
              <a:buFont typeface="Calibri"/>
              <a:buNone/>
            </a:pPr>
            <a:r>
              <a:t/>
            </a:r>
            <a:endParaRPr b="1"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startAt="4"/>
            </a:pPr>
            <a:r>
              <a:rPr lang="en-GB" sz="2000">
                <a:solidFill>
                  <a:srgbClr val="388CDA"/>
                </a:solidFill>
                <a:latin typeface="Arial"/>
                <a:ea typeface="Arial"/>
                <a:cs typeface="Arial"/>
                <a:sym typeface="Arial"/>
              </a:rPr>
              <a:t>If we want to find one fifth of a number, we need to divide that number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by 5.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sz="2000">
              <a:solidFill>
                <a:srgbClr val="388CDA"/>
              </a:solidFill>
              <a:latin typeface="Arial"/>
              <a:ea typeface="Arial"/>
              <a:cs typeface="Arial"/>
              <a:sym typeface="Arial"/>
            </a:endParaRPr>
          </a:p>
        </p:txBody>
      </p:sp>
      <p:sp>
        <p:nvSpPr>
          <p:cNvPr id="302" name="Google Shape;302;p37"/>
          <p:cNvSpPr txBox="1"/>
          <p:nvPr/>
        </p:nvSpPr>
        <p:spPr>
          <a:xfrm>
            <a:off x="177800" y="1447800"/>
            <a:ext cx="1384290"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rgbClr val="388CDA"/>
                </a:solidFill>
                <a:latin typeface="Arial"/>
                <a:ea typeface="Arial"/>
                <a:cs typeface="Arial"/>
                <a:sym typeface="Arial"/>
              </a:rPr>
              <a:t>EVALUATION:</a:t>
            </a:r>
            <a:endParaRPr sz="1400" u="sng">
              <a:solidFill>
                <a:srgbClr val="388CDA"/>
              </a:solidFill>
              <a:latin typeface="Arial"/>
              <a:ea typeface="Arial"/>
              <a:cs typeface="Arial"/>
              <a:sym typeface="Arial"/>
            </a:endParaRPr>
          </a:p>
        </p:txBody>
      </p:sp>
      <p:sp>
        <p:nvSpPr>
          <p:cNvPr id="303" name="Google Shape;303;p37"/>
          <p:cNvSpPr/>
          <p:nvPr/>
        </p:nvSpPr>
        <p:spPr>
          <a:xfrm>
            <a:off x="635746" y="3202127"/>
            <a:ext cx="468398"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1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2</a:t>
            </a:r>
            <a:endParaRPr sz="2000">
              <a:solidFill>
                <a:srgbClr val="388CDA"/>
              </a:solidFill>
              <a:latin typeface="Calibri"/>
              <a:ea typeface="Calibri"/>
              <a:cs typeface="Calibri"/>
              <a:sym typeface="Calibri"/>
            </a:endParaRPr>
          </a:p>
        </p:txBody>
      </p:sp>
      <p:sp>
        <p:nvSpPr>
          <p:cNvPr id="304" name="Google Shape;304;p37"/>
          <p:cNvSpPr/>
          <p:nvPr/>
        </p:nvSpPr>
        <p:spPr>
          <a:xfrm>
            <a:off x="1447052" y="3757939"/>
            <a:ext cx="470000"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1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10</a:t>
            </a:r>
            <a:endParaRPr sz="2000">
              <a:solidFill>
                <a:srgbClr val="388CDA"/>
              </a:solidFill>
              <a:latin typeface="Calibri"/>
              <a:ea typeface="Calibri"/>
              <a:cs typeface="Calibri"/>
              <a:sym typeface="Calibri"/>
            </a:endParaRPr>
          </a:p>
        </p:txBody>
      </p:sp>
      <p:sp>
        <p:nvSpPr>
          <p:cNvPr id="305" name="Google Shape;305;p37"/>
          <p:cNvSpPr/>
          <p:nvPr/>
        </p:nvSpPr>
        <p:spPr>
          <a:xfrm>
            <a:off x="4827929" y="4111882"/>
            <a:ext cx="468398"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1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10</a:t>
            </a:r>
            <a:endParaRPr sz="2000">
              <a:solidFill>
                <a:srgbClr val="388CDA"/>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38"/>
          <p:cNvSpPr txBox="1"/>
          <p:nvPr/>
        </p:nvSpPr>
        <p:spPr>
          <a:xfrm>
            <a:off x="177798" y="1755577"/>
            <a:ext cx="8966202" cy="440120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000">
                <a:solidFill>
                  <a:srgbClr val="388CDA"/>
                </a:solidFill>
                <a:latin typeface="Arial"/>
                <a:ea typeface="Arial"/>
                <a:cs typeface="Arial"/>
                <a:sym typeface="Arial"/>
              </a:rPr>
              <a:t>True or False?</a:t>
            </a:r>
            <a:endParaRPr/>
          </a:p>
          <a:p>
            <a:pPr indent="0" lvl="0" marL="0" marR="0" rtl="0" algn="l">
              <a:spcBef>
                <a:spcPts val="0"/>
              </a:spcBef>
              <a:spcAft>
                <a:spcPts val="0"/>
              </a:spcAft>
              <a:buNone/>
            </a:pPr>
            <a:r>
              <a:t/>
            </a:r>
            <a:endParaRPr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a:pPr>
            <a:r>
              <a:rPr lang="en-GB" sz="2000">
                <a:solidFill>
                  <a:srgbClr val="388CDA"/>
                </a:solidFill>
                <a:latin typeface="Arial"/>
                <a:ea typeface="Arial"/>
                <a:cs typeface="Arial"/>
                <a:sym typeface="Arial"/>
              </a:rPr>
              <a:t>To find one third of an amount, we multiply by 3.</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FALSE </a:t>
            </a:r>
            <a:endParaRPr sz="2000">
              <a:solidFill>
                <a:srgbClr val="388CDA"/>
              </a:solidFill>
              <a:latin typeface="Arial"/>
              <a:ea typeface="Arial"/>
              <a:cs typeface="Arial"/>
              <a:sym typeface="Arial"/>
            </a:endParaRPr>
          </a:p>
          <a:p>
            <a:pPr indent="0" lvl="8" marL="3657600" marR="0" rtl="0" algn="l">
              <a:spcBef>
                <a:spcPts val="0"/>
              </a:spcBef>
              <a:spcAft>
                <a:spcPts val="0"/>
              </a:spcAft>
              <a:buNone/>
            </a:pPr>
            <a:r>
              <a:rPr b="0" i="0" lang="en-GB" sz="2000" u="none" cap="none" strike="noStrike">
                <a:solidFill>
                  <a:srgbClr val="388CDA"/>
                </a:solidFill>
                <a:latin typeface="Arial"/>
                <a:ea typeface="Arial"/>
                <a:cs typeface="Arial"/>
                <a:sym typeface="Arial"/>
              </a:rPr>
              <a:t>                   </a:t>
            </a:r>
            <a:r>
              <a:rPr b="1" i="0" lang="en-GB" sz="2000" u="none" cap="none" strike="noStrike">
                <a:solidFill>
                  <a:srgbClr val="388CDA"/>
                </a:solidFill>
                <a:latin typeface="Arial"/>
                <a:ea typeface="Arial"/>
                <a:cs typeface="Arial"/>
                <a:sym typeface="Arial"/>
              </a:rPr>
              <a:t> </a:t>
            </a:r>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     of 58 = 29		</a:t>
            </a:r>
            <a:r>
              <a:rPr b="1" lang="en-GB" sz="2000">
                <a:solidFill>
                  <a:srgbClr val="388CDA"/>
                </a:solidFill>
                <a:latin typeface="Arial"/>
                <a:ea typeface="Arial"/>
                <a:cs typeface="Arial"/>
                <a:sym typeface="Arial"/>
              </a:rPr>
              <a:t>TRUE</a:t>
            </a:r>
            <a:endParaRPr/>
          </a:p>
          <a:p>
            <a:pPr indent="-330200" lvl="0" marL="457200" marR="0" rtl="0" algn="l">
              <a:spcBef>
                <a:spcPts val="0"/>
              </a:spcBef>
              <a:spcAft>
                <a:spcPts val="0"/>
              </a:spcAft>
              <a:buClr>
                <a:schemeClr val="dk1"/>
              </a:buClr>
              <a:buSzPts val="2000"/>
              <a:buFont typeface="Calibri"/>
              <a:buNone/>
            </a:pPr>
            <a:r>
              <a:t/>
            </a:r>
            <a:endParaRPr b="1"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startAt="2"/>
            </a:pPr>
            <a:r>
              <a:rPr lang="en-GB" sz="2000">
                <a:solidFill>
                  <a:srgbClr val="388CDA"/>
                </a:solidFill>
                <a:latin typeface="Arial"/>
                <a:ea typeface="Arial"/>
                <a:cs typeface="Arial"/>
                <a:sym typeface="Arial"/>
              </a:rPr>
              <a:t>To find      of 60, we can take 60 counters and divide them into 10 equal</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groups.		There are 10 groups, so       of 60 equals 10.	    </a:t>
            </a:r>
            <a:r>
              <a:rPr b="1" lang="en-GB" sz="2000">
                <a:solidFill>
                  <a:srgbClr val="388CDA"/>
                </a:solidFill>
                <a:latin typeface="Arial"/>
                <a:ea typeface="Arial"/>
                <a:cs typeface="Arial"/>
                <a:sym typeface="Arial"/>
              </a:rPr>
              <a:t>FALSE</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r>
              <a:rPr lang="en-GB" sz="2000">
                <a:solidFill>
                  <a:srgbClr val="388CDA"/>
                </a:solidFill>
                <a:latin typeface="Arial"/>
                <a:ea typeface="Arial"/>
                <a:cs typeface="Arial"/>
                <a:sym typeface="Arial"/>
              </a:rPr>
              <a:t>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d)   One third of 12 and one quarter of 16 are the same amount.	</a:t>
            </a:r>
            <a:r>
              <a:rPr b="1" lang="en-GB" sz="2000">
                <a:solidFill>
                  <a:srgbClr val="388CDA"/>
                </a:solidFill>
                <a:latin typeface="Arial"/>
                <a:ea typeface="Arial"/>
                <a:cs typeface="Arial"/>
                <a:sym typeface="Arial"/>
              </a:rPr>
              <a:t>TRUE</a:t>
            </a:r>
            <a:endParaRPr/>
          </a:p>
          <a:p>
            <a:pPr indent="-330200" lvl="0" marL="457200" marR="0" rtl="0" algn="l">
              <a:spcBef>
                <a:spcPts val="0"/>
              </a:spcBef>
              <a:spcAft>
                <a:spcPts val="0"/>
              </a:spcAft>
              <a:buClr>
                <a:schemeClr val="dk1"/>
              </a:buClr>
              <a:buSzPts val="2000"/>
              <a:buFont typeface="Calibri"/>
              <a:buNone/>
            </a:pPr>
            <a:r>
              <a:t/>
            </a:r>
            <a:endParaRPr b="1" sz="2000">
              <a:solidFill>
                <a:srgbClr val="388CDA"/>
              </a:solidFill>
              <a:latin typeface="Arial"/>
              <a:ea typeface="Arial"/>
              <a:cs typeface="Arial"/>
              <a:sym typeface="Arial"/>
            </a:endParaRPr>
          </a:p>
          <a:p>
            <a:pPr indent="-457200" lvl="0" marL="457200" marR="0" rtl="0" algn="l">
              <a:spcBef>
                <a:spcPts val="0"/>
              </a:spcBef>
              <a:spcAft>
                <a:spcPts val="0"/>
              </a:spcAft>
              <a:buClr>
                <a:srgbClr val="388CDA"/>
              </a:buClr>
              <a:buSzPts val="2000"/>
              <a:buFont typeface="Arial"/>
              <a:buAutoNum type="alphaLcParenR" startAt="5"/>
            </a:pPr>
            <a:r>
              <a:rPr lang="en-GB" sz="2000">
                <a:solidFill>
                  <a:srgbClr val="388CDA"/>
                </a:solidFill>
                <a:latin typeface="Arial"/>
                <a:ea typeface="Arial"/>
                <a:cs typeface="Arial"/>
                <a:sym typeface="Arial"/>
              </a:rPr>
              <a:t>If we want to find one fifth of a number, we need to divide that number </a:t>
            </a:r>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by 5.				</a:t>
            </a:r>
            <a:r>
              <a:rPr b="1" lang="en-GB" sz="2000">
                <a:solidFill>
                  <a:srgbClr val="388CDA"/>
                </a:solidFill>
                <a:latin typeface="Arial"/>
                <a:ea typeface="Arial"/>
                <a:cs typeface="Arial"/>
                <a:sym typeface="Arial"/>
              </a:rPr>
              <a:t>TRUE</a:t>
            </a:r>
            <a:r>
              <a:rPr lang="en-GB" sz="2000">
                <a:solidFill>
                  <a:srgbClr val="388CDA"/>
                </a:solidFill>
                <a:latin typeface="Arial"/>
                <a:ea typeface="Arial"/>
                <a:cs typeface="Arial"/>
                <a:sym typeface="Arial"/>
              </a:rPr>
              <a:t>	</a:t>
            </a:r>
            <a:r>
              <a:rPr b="1" lang="en-GB" sz="2000">
                <a:solidFill>
                  <a:srgbClr val="388CDA"/>
                </a:solidFill>
                <a:latin typeface="Arial"/>
                <a:ea typeface="Arial"/>
                <a:cs typeface="Arial"/>
                <a:sym typeface="Arial"/>
              </a:rPr>
              <a:t>  </a:t>
            </a:r>
            <a:endParaRPr sz="2000">
              <a:solidFill>
                <a:srgbClr val="388CDA"/>
              </a:solidFill>
              <a:latin typeface="Arial"/>
              <a:ea typeface="Arial"/>
              <a:cs typeface="Arial"/>
              <a:sym typeface="Arial"/>
            </a:endParaRPr>
          </a:p>
        </p:txBody>
      </p:sp>
      <p:sp>
        <p:nvSpPr>
          <p:cNvPr id="311" name="Google Shape;311;p38"/>
          <p:cNvSpPr txBox="1"/>
          <p:nvPr/>
        </p:nvSpPr>
        <p:spPr>
          <a:xfrm>
            <a:off x="177800" y="1447800"/>
            <a:ext cx="1384290"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rgbClr val="388CDA"/>
                </a:solidFill>
                <a:latin typeface="Arial"/>
                <a:ea typeface="Arial"/>
                <a:cs typeface="Arial"/>
                <a:sym typeface="Arial"/>
              </a:rPr>
              <a:t>EVALUATION:</a:t>
            </a:r>
            <a:endParaRPr sz="1400" u="sng">
              <a:solidFill>
                <a:srgbClr val="388CDA"/>
              </a:solidFill>
              <a:latin typeface="Arial"/>
              <a:ea typeface="Arial"/>
              <a:cs typeface="Arial"/>
              <a:sym typeface="Arial"/>
            </a:endParaRPr>
          </a:p>
        </p:txBody>
      </p:sp>
      <p:sp>
        <p:nvSpPr>
          <p:cNvPr id="312" name="Google Shape;312;p38"/>
          <p:cNvSpPr/>
          <p:nvPr/>
        </p:nvSpPr>
        <p:spPr>
          <a:xfrm>
            <a:off x="635746" y="3202127"/>
            <a:ext cx="468398"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1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 2</a:t>
            </a:r>
            <a:endParaRPr sz="2000">
              <a:solidFill>
                <a:srgbClr val="388CDA"/>
              </a:solidFill>
              <a:latin typeface="Calibri"/>
              <a:ea typeface="Calibri"/>
              <a:cs typeface="Calibri"/>
              <a:sym typeface="Calibri"/>
            </a:endParaRPr>
          </a:p>
        </p:txBody>
      </p:sp>
      <p:sp>
        <p:nvSpPr>
          <p:cNvPr id="313" name="Google Shape;313;p38"/>
          <p:cNvSpPr/>
          <p:nvPr/>
        </p:nvSpPr>
        <p:spPr>
          <a:xfrm>
            <a:off x="1447052" y="3757939"/>
            <a:ext cx="470000"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1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10</a:t>
            </a:r>
            <a:endParaRPr sz="2000">
              <a:solidFill>
                <a:srgbClr val="388CDA"/>
              </a:solidFill>
              <a:latin typeface="Calibri"/>
              <a:ea typeface="Calibri"/>
              <a:cs typeface="Calibri"/>
              <a:sym typeface="Calibri"/>
            </a:endParaRPr>
          </a:p>
        </p:txBody>
      </p:sp>
      <p:sp>
        <p:nvSpPr>
          <p:cNvPr id="314" name="Google Shape;314;p38"/>
          <p:cNvSpPr/>
          <p:nvPr/>
        </p:nvSpPr>
        <p:spPr>
          <a:xfrm>
            <a:off x="4827929" y="4111882"/>
            <a:ext cx="468398"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000" u="sng">
                <a:solidFill>
                  <a:srgbClr val="388CDA"/>
                </a:solidFill>
                <a:latin typeface="Arial"/>
                <a:ea typeface="Arial"/>
                <a:cs typeface="Arial"/>
                <a:sym typeface="Arial"/>
              </a:rPr>
              <a:t> 1 </a:t>
            </a:r>
            <a:endParaRPr sz="2000">
              <a:solidFill>
                <a:srgbClr val="388CDA"/>
              </a:solidFill>
              <a:latin typeface="Arial"/>
              <a:ea typeface="Arial"/>
              <a:cs typeface="Arial"/>
              <a:sym typeface="Arial"/>
            </a:endParaRPr>
          </a:p>
          <a:p>
            <a:pPr indent="0" lvl="0" marL="0" marR="0" rtl="0" algn="l">
              <a:spcBef>
                <a:spcPts val="0"/>
              </a:spcBef>
              <a:spcAft>
                <a:spcPts val="0"/>
              </a:spcAft>
              <a:buNone/>
            </a:pPr>
            <a:r>
              <a:rPr lang="en-GB" sz="2000">
                <a:solidFill>
                  <a:srgbClr val="388CDA"/>
                </a:solidFill>
                <a:latin typeface="Arial"/>
                <a:ea typeface="Arial"/>
                <a:cs typeface="Arial"/>
                <a:sym typeface="Arial"/>
              </a:rPr>
              <a:t>10</a:t>
            </a:r>
            <a:endParaRPr sz="2000">
              <a:solidFill>
                <a:srgbClr val="388CDA"/>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pic>
        <p:nvPicPr>
          <p:cNvPr id="320" name="Google Shape;320;p39"/>
          <p:cNvPicPr preferRelativeResize="0"/>
          <p:nvPr/>
        </p:nvPicPr>
        <p:blipFill rotWithShape="1">
          <a:blip r:embed="rId3">
            <a:alphaModFix/>
          </a:blip>
          <a:srcRect b="0" l="0" r="0" t="0"/>
          <a:stretch/>
        </p:blipFill>
        <p:spPr>
          <a:xfrm>
            <a:off x="0" y="198192"/>
            <a:ext cx="9144000" cy="64616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7"/>
          <p:cNvSpPr txBox="1"/>
          <p:nvPr/>
        </p:nvSpPr>
        <p:spPr>
          <a:xfrm>
            <a:off x="177800" y="1500808"/>
            <a:ext cx="1078629"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STARTER:</a:t>
            </a:r>
            <a:endParaRPr sz="1400" u="sng">
              <a:solidFill>
                <a:schemeClr val="dk1"/>
              </a:solidFill>
              <a:latin typeface="Arial"/>
              <a:ea typeface="Arial"/>
              <a:cs typeface="Arial"/>
              <a:sym typeface="Arial"/>
            </a:endParaRPr>
          </a:p>
        </p:txBody>
      </p:sp>
      <p:sp>
        <p:nvSpPr>
          <p:cNvPr id="118" name="Google Shape;118;p17"/>
          <p:cNvSpPr txBox="1"/>
          <p:nvPr/>
        </p:nvSpPr>
        <p:spPr>
          <a:xfrm>
            <a:off x="180831" y="1808585"/>
            <a:ext cx="6475463" cy="147732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You have 48 counters.</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You can divide them into equal groups of any size, as long as all the groups are equal.</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many different ways of doing this are there?</a:t>
            </a:r>
            <a:endParaRPr/>
          </a:p>
        </p:txBody>
      </p:sp>
      <p:pic>
        <p:nvPicPr>
          <p:cNvPr id="119" name="Google Shape;119;p17"/>
          <p:cNvPicPr preferRelativeResize="0"/>
          <p:nvPr/>
        </p:nvPicPr>
        <p:blipFill rotWithShape="1">
          <a:blip r:embed="rId3">
            <a:alphaModFix/>
          </a:blip>
          <a:srcRect b="0" l="0" r="0" t="0"/>
          <a:stretch/>
        </p:blipFill>
        <p:spPr>
          <a:xfrm>
            <a:off x="3830129" y="4565323"/>
            <a:ext cx="2826165" cy="1386914"/>
          </a:xfrm>
          <a:prstGeom prst="rect">
            <a:avLst/>
          </a:prstGeom>
          <a:noFill/>
          <a:ln>
            <a:noFill/>
          </a:ln>
        </p:spPr>
      </p:pic>
      <p:pic>
        <p:nvPicPr>
          <p:cNvPr id="120" name="Google Shape;120;p17"/>
          <p:cNvPicPr preferRelativeResize="0"/>
          <p:nvPr/>
        </p:nvPicPr>
        <p:blipFill rotWithShape="1">
          <a:blip r:embed="rId3">
            <a:alphaModFix/>
          </a:blip>
          <a:srcRect b="0" l="0" r="0" t="0"/>
          <a:stretch/>
        </p:blipFill>
        <p:spPr>
          <a:xfrm flipH="1">
            <a:off x="3956496" y="3186954"/>
            <a:ext cx="2699798" cy="138691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8"/>
          <p:cNvSpPr txBox="1"/>
          <p:nvPr/>
        </p:nvSpPr>
        <p:spPr>
          <a:xfrm>
            <a:off x="177800" y="1500808"/>
            <a:ext cx="1078629"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STARTER:</a:t>
            </a:r>
            <a:endParaRPr sz="1400" u="sng">
              <a:solidFill>
                <a:schemeClr val="dk1"/>
              </a:solidFill>
              <a:latin typeface="Arial"/>
              <a:ea typeface="Arial"/>
              <a:cs typeface="Arial"/>
              <a:sym typeface="Arial"/>
            </a:endParaRPr>
          </a:p>
        </p:txBody>
      </p:sp>
      <p:sp>
        <p:nvSpPr>
          <p:cNvPr id="126" name="Google Shape;126;p18"/>
          <p:cNvSpPr txBox="1"/>
          <p:nvPr/>
        </p:nvSpPr>
        <p:spPr>
          <a:xfrm>
            <a:off x="180831" y="1808585"/>
            <a:ext cx="6475463" cy="452431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You have 48 counters.</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You can divide them into equal groups of any size, as long as all the groups are equal.</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How many different ways of doing this are there?</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48 (1 group)</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24 (2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16 (3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12 (4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8 (6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6 (8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4 (12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3 (16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2 (24 groups)</a:t>
            </a:r>
            <a:endParaRPr/>
          </a:p>
          <a:p>
            <a:pPr indent="0" lvl="0" marL="0" marR="0" rtl="0" algn="l">
              <a:spcBef>
                <a:spcPts val="0"/>
              </a:spcBef>
              <a:spcAft>
                <a:spcPts val="0"/>
              </a:spcAft>
              <a:buNone/>
            </a:pPr>
            <a:r>
              <a:rPr b="1" lang="en-GB" sz="1800">
                <a:solidFill>
                  <a:srgbClr val="DA2E41"/>
                </a:solidFill>
                <a:latin typeface="Arial"/>
                <a:ea typeface="Arial"/>
                <a:cs typeface="Arial"/>
                <a:sym typeface="Arial"/>
              </a:rPr>
              <a:t>	Groups of 1 (48 groups)</a:t>
            </a:r>
            <a:endParaRPr/>
          </a:p>
        </p:txBody>
      </p:sp>
      <p:pic>
        <p:nvPicPr>
          <p:cNvPr id="127" name="Google Shape;127;p18"/>
          <p:cNvPicPr preferRelativeResize="0"/>
          <p:nvPr/>
        </p:nvPicPr>
        <p:blipFill rotWithShape="1">
          <a:blip r:embed="rId3">
            <a:alphaModFix/>
          </a:blip>
          <a:srcRect b="0" l="0" r="0" t="0"/>
          <a:stretch/>
        </p:blipFill>
        <p:spPr>
          <a:xfrm>
            <a:off x="3830129" y="4565323"/>
            <a:ext cx="2826165" cy="1386914"/>
          </a:xfrm>
          <a:prstGeom prst="rect">
            <a:avLst/>
          </a:prstGeom>
          <a:noFill/>
          <a:ln>
            <a:noFill/>
          </a:ln>
        </p:spPr>
      </p:pic>
      <p:pic>
        <p:nvPicPr>
          <p:cNvPr id="128" name="Google Shape;128;p18"/>
          <p:cNvPicPr preferRelativeResize="0"/>
          <p:nvPr/>
        </p:nvPicPr>
        <p:blipFill rotWithShape="1">
          <a:blip r:embed="rId3">
            <a:alphaModFix/>
          </a:blip>
          <a:srcRect b="0" l="0" r="0" t="0"/>
          <a:stretch/>
        </p:blipFill>
        <p:spPr>
          <a:xfrm flipH="1">
            <a:off x="3956496" y="3186954"/>
            <a:ext cx="2699798" cy="138691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9"/>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34" name="Google Shape;134;p19"/>
          <p:cNvSpPr txBox="1"/>
          <p:nvPr/>
        </p:nvSpPr>
        <p:spPr>
          <a:xfrm>
            <a:off x="177800" y="1823974"/>
            <a:ext cx="7602731" cy="397031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12 tennis balls by completing the sentences below.</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sixth, we can divide the amount into ___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___ tennis 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12 is equal to ___. </a:t>
            </a:r>
            <a:endParaRPr/>
          </a:p>
        </p:txBody>
      </p:sp>
      <p:pic>
        <p:nvPicPr>
          <p:cNvPr id="135" name="Google Shape;135;p19"/>
          <p:cNvPicPr preferRelativeResize="0"/>
          <p:nvPr/>
        </p:nvPicPr>
        <p:blipFill rotWithShape="1">
          <a:blip r:embed="rId3">
            <a:alphaModFix/>
          </a:blip>
          <a:srcRect b="0" l="0" r="0" t="0"/>
          <a:stretch/>
        </p:blipFill>
        <p:spPr>
          <a:xfrm>
            <a:off x="1110545" y="2536232"/>
            <a:ext cx="4923421" cy="1568201"/>
          </a:xfrm>
          <a:prstGeom prst="rect">
            <a:avLst/>
          </a:prstGeom>
          <a:noFill/>
          <a:ln>
            <a:noFill/>
          </a:ln>
        </p:spPr>
      </p:pic>
      <p:sp>
        <p:nvSpPr>
          <p:cNvPr id="136" name="Google Shape;136;p19"/>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37" name="Google Shape;137;p19"/>
          <p:cNvSpPr/>
          <p:nvPr/>
        </p:nvSpPr>
        <p:spPr>
          <a:xfrm>
            <a:off x="167237" y="530340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0"/>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43" name="Google Shape;143;p20"/>
          <p:cNvSpPr txBox="1"/>
          <p:nvPr/>
        </p:nvSpPr>
        <p:spPr>
          <a:xfrm>
            <a:off x="177800" y="1823974"/>
            <a:ext cx="7602731" cy="397031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12 tennis balls by completing the sentences below.</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sixth, we can divide the amount into </a:t>
            </a:r>
            <a:r>
              <a:rPr b="1" lang="en-GB" sz="1800" u="sng">
                <a:solidFill>
                  <a:srgbClr val="DA2E41"/>
                </a:solidFill>
                <a:latin typeface="Arial"/>
                <a:ea typeface="Arial"/>
                <a:cs typeface="Arial"/>
                <a:sym typeface="Arial"/>
              </a:rPr>
              <a:t> 6 </a:t>
            </a:r>
            <a:r>
              <a:rPr lang="en-GB" sz="1800">
                <a:solidFill>
                  <a:schemeClr val="dk1"/>
                </a:solidFill>
                <a:latin typeface="Arial"/>
                <a:ea typeface="Arial"/>
                <a:cs typeface="Arial"/>
                <a:sym typeface="Arial"/>
              </a:rPr>
              <a:t>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a:t>
            </a:r>
            <a:r>
              <a:rPr b="1" lang="en-GB" sz="1800" u="sng">
                <a:solidFill>
                  <a:srgbClr val="DA2E41"/>
                </a:solidFill>
                <a:latin typeface="Arial"/>
                <a:ea typeface="Arial"/>
                <a:cs typeface="Arial"/>
                <a:sym typeface="Arial"/>
              </a:rPr>
              <a:t> 2 </a:t>
            </a:r>
            <a:r>
              <a:rPr lang="en-GB" sz="1800">
                <a:solidFill>
                  <a:schemeClr val="dk1"/>
                </a:solidFill>
                <a:latin typeface="Arial"/>
                <a:ea typeface="Arial"/>
                <a:cs typeface="Arial"/>
                <a:sym typeface="Arial"/>
              </a:rPr>
              <a:t> tennis 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12 is equal to </a:t>
            </a:r>
            <a:r>
              <a:rPr b="1" lang="en-GB" sz="1800" u="sng">
                <a:solidFill>
                  <a:srgbClr val="DA2E41"/>
                </a:solidFill>
                <a:latin typeface="Arial"/>
                <a:ea typeface="Arial"/>
                <a:cs typeface="Arial"/>
                <a:sym typeface="Arial"/>
              </a:rPr>
              <a:t> 2 </a:t>
            </a:r>
            <a:r>
              <a:rPr lang="en-GB" sz="1800">
                <a:solidFill>
                  <a:schemeClr val="dk1"/>
                </a:solidFill>
                <a:latin typeface="Arial"/>
                <a:ea typeface="Arial"/>
                <a:cs typeface="Arial"/>
                <a:sym typeface="Arial"/>
              </a:rPr>
              <a:t>. </a:t>
            </a:r>
            <a:endParaRPr/>
          </a:p>
        </p:txBody>
      </p:sp>
      <p:pic>
        <p:nvPicPr>
          <p:cNvPr id="144" name="Google Shape;144;p20"/>
          <p:cNvPicPr preferRelativeResize="0"/>
          <p:nvPr/>
        </p:nvPicPr>
        <p:blipFill rotWithShape="1">
          <a:blip r:embed="rId3">
            <a:alphaModFix/>
          </a:blip>
          <a:srcRect b="0" l="0" r="0" t="0"/>
          <a:stretch/>
        </p:blipFill>
        <p:spPr>
          <a:xfrm>
            <a:off x="1110544" y="2535058"/>
            <a:ext cx="4923421" cy="1568201"/>
          </a:xfrm>
          <a:prstGeom prst="rect">
            <a:avLst/>
          </a:prstGeom>
          <a:noFill/>
          <a:ln>
            <a:noFill/>
          </a:ln>
        </p:spPr>
      </p:pic>
      <p:sp>
        <p:nvSpPr>
          <p:cNvPr id="145" name="Google Shape;145;p20"/>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46" name="Google Shape;146;p20"/>
          <p:cNvSpPr/>
          <p:nvPr/>
        </p:nvSpPr>
        <p:spPr>
          <a:xfrm>
            <a:off x="167237" y="530340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6</a:t>
            </a:r>
            <a:endParaRPr sz="1800">
              <a:solidFill>
                <a:schemeClr val="dk1"/>
              </a:solidFill>
              <a:latin typeface="Calibri"/>
              <a:ea typeface="Calibri"/>
              <a:cs typeface="Calibri"/>
              <a:sym typeface="Calibri"/>
            </a:endParaRPr>
          </a:p>
        </p:txBody>
      </p:sp>
      <p:sp>
        <p:nvSpPr>
          <p:cNvPr id="147" name="Google Shape;147;p20"/>
          <p:cNvSpPr/>
          <p:nvPr/>
        </p:nvSpPr>
        <p:spPr>
          <a:xfrm>
            <a:off x="1179870" y="2429964"/>
            <a:ext cx="740105" cy="1689858"/>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8" name="Google Shape;148;p20"/>
          <p:cNvSpPr/>
          <p:nvPr/>
        </p:nvSpPr>
        <p:spPr>
          <a:xfrm>
            <a:off x="1986434" y="2414575"/>
            <a:ext cx="806824" cy="1689858"/>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9" name="Google Shape;149;p20"/>
          <p:cNvSpPr/>
          <p:nvPr/>
        </p:nvSpPr>
        <p:spPr>
          <a:xfrm>
            <a:off x="2765431" y="2414575"/>
            <a:ext cx="806824" cy="1689858"/>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0" name="Google Shape;150;p20"/>
          <p:cNvSpPr/>
          <p:nvPr/>
        </p:nvSpPr>
        <p:spPr>
          <a:xfrm>
            <a:off x="3592874" y="2414575"/>
            <a:ext cx="806824" cy="1689858"/>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1" name="Google Shape;151;p20"/>
          <p:cNvSpPr/>
          <p:nvPr/>
        </p:nvSpPr>
        <p:spPr>
          <a:xfrm>
            <a:off x="4399698" y="2414575"/>
            <a:ext cx="806824" cy="1689858"/>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2" name="Google Shape;152;p20"/>
          <p:cNvSpPr/>
          <p:nvPr/>
        </p:nvSpPr>
        <p:spPr>
          <a:xfrm>
            <a:off x="5250356" y="2429964"/>
            <a:ext cx="806824" cy="1689858"/>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1"/>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58" name="Google Shape;158;p21"/>
          <p:cNvSpPr txBox="1"/>
          <p:nvPr/>
        </p:nvSpPr>
        <p:spPr>
          <a:xfrm>
            <a:off x="177800" y="1823974"/>
            <a:ext cx="7602731"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20 basketballs.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fifth, we need to divide the amount into ___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__ basketballs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20 is equal to ___ because 20 ÷ 5 = ___.  </a:t>
            </a:r>
            <a:endParaRPr/>
          </a:p>
        </p:txBody>
      </p:sp>
      <p:sp>
        <p:nvSpPr>
          <p:cNvPr id="159" name="Google Shape;159;p21"/>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sp>
        <p:nvSpPr>
          <p:cNvPr id="160" name="Google Shape;160;p21"/>
          <p:cNvSpPr/>
          <p:nvPr/>
        </p:nvSpPr>
        <p:spPr>
          <a:xfrm>
            <a:off x="177800" y="5594238"/>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pic>
        <p:nvPicPr>
          <p:cNvPr id="161" name="Google Shape;161;p21"/>
          <p:cNvPicPr preferRelativeResize="0"/>
          <p:nvPr/>
        </p:nvPicPr>
        <p:blipFill rotWithShape="1">
          <a:blip r:embed="rId3">
            <a:alphaModFix/>
          </a:blip>
          <a:srcRect b="0" l="0" r="0" t="0"/>
          <a:stretch/>
        </p:blipFill>
        <p:spPr>
          <a:xfrm rot="5400000">
            <a:off x="3092565" y="1965600"/>
            <a:ext cx="2813520" cy="219171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2"/>
          <p:cNvSpPr txBox="1"/>
          <p:nvPr/>
        </p:nvSpPr>
        <p:spPr>
          <a:xfrm>
            <a:off x="177800" y="1500808"/>
            <a:ext cx="1505027"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TALKING TIME:</a:t>
            </a:r>
            <a:endParaRPr sz="1400" u="sng">
              <a:solidFill>
                <a:schemeClr val="dk1"/>
              </a:solidFill>
              <a:latin typeface="Arial"/>
              <a:ea typeface="Arial"/>
              <a:cs typeface="Arial"/>
              <a:sym typeface="Arial"/>
            </a:endParaRPr>
          </a:p>
        </p:txBody>
      </p:sp>
      <p:sp>
        <p:nvSpPr>
          <p:cNvPr id="167" name="Google Shape;167;p22"/>
          <p:cNvSpPr txBox="1"/>
          <p:nvPr/>
        </p:nvSpPr>
        <p:spPr>
          <a:xfrm>
            <a:off x="177800" y="1823974"/>
            <a:ext cx="7602731" cy="42473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Find      of 20 basketballs.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To find one fifth, we need to divide the amount into </a:t>
            </a:r>
            <a:r>
              <a:rPr b="1" lang="en-GB" sz="1800" u="sng">
                <a:solidFill>
                  <a:srgbClr val="DA2E41"/>
                </a:solidFill>
                <a:latin typeface="Arial"/>
                <a:ea typeface="Arial"/>
                <a:cs typeface="Arial"/>
                <a:sym typeface="Arial"/>
              </a:rPr>
              <a:t> 5 </a:t>
            </a:r>
            <a:r>
              <a:rPr lang="en-GB" sz="1800">
                <a:solidFill>
                  <a:schemeClr val="dk1"/>
                </a:solidFill>
                <a:latin typeface="Arial"/>
                <a:ea typeface="Arial"/>
                <a:cs typeface="Arial"/>
                <a:sym typeface="Arial"/>
              </a:rPr>
              <a:t> equal groups.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There are </a:t>
            </a:r>
            <a:r>
              <a:rPr b="1" lang="en-GB" sz="1800" u="sng">
                <a:solidFill>
                  <a:srgbClr val="DA2E41"/>
                </a:solidFill>
                <a:latin typeface="Arial"/>
                <a:ea typeface="Arial"/>
                <a:cs typeface="Arial"/>
                <a:sym typeface="Arial"/>
              </a:rPr>
              <a:t> 4 </a:t>
            </a:r>
            <a:r>
              <a:rPr lang="en-GB" sz="1800">
                <a:solidFill>
                  <a:schemeClr val="dk1"/>
                </a:solidFill>
                <a:latin typeface="Arial"/>
                <a:ea typeface="Arial"/>
                <a:cs typeface="Arial"/>
                <a:sym typeface="Arial"/>
              </a:rPr>
              <a:t> basketballs in each group.</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of 20 is equal to </a:t>
            </a:r>
            <a:r>
              <a:rPr b="1" lang="en-GB" sz="1800" u="sng">
                <a:solidFill>
                  <a:srgbClr val="DA2E41"/>
                </a:solidFill>
                <a:latin typeface="Arial"/>
                <a:ea typeface="Arial"/>
                <a:cs typeface="Arial"/>
                <a:sym typeface="Arial"/>
              </a:rPr>
              <a:t> 4 </a:t>
            </a:r>
            <a:r>
              <a:rPr lang="en-GB" sz="1800">
                <a:solidFill>
                  <a:schemeClr val="dk1"/>
                </a:solidFill>
                <a:latin typeface="Arial"/>
                <a:ea typeface="Arial"/>
                <a:cs typeface="Arial"/>
                <a:sym typeface="Arial"/>
              </a:rPr>
              <a:t> because 20 ÷ 5 = </a:t>
            </a:r>
            <a:r>
              <a:rPr b="1" lang="en-GB" sz="1800" u="sng">
                <a:solidFill>
                  <a:srgbClr val="DA2E41"/>
                </a:solidFill>
                <a:latin typeface="Arial"/>
                <a:ea typeface="Arial"/>
                <a:cs typeface="Arial"/>
                <a:sym typeface="Arial"/>
              </a:rPr>
              <a:t> 4 </a:t>
            </a:r>
            <a:r>
              <a:rPr lang="en-GB" sz="1800">
                <a:solidFill>
                  <a:schemeClr val="dk1"/>
                </a:solidFill>
                <a:latin typeface="Arial"/>
                <a:ea typeface="Arial"/>
                <a:cs typeface="Arial"/>
                <a:sym typeface="Arial"/>
              </a:rPr>
              <a:t>.  </a:t>
            </a:r>
            <a:endParaRPr/>
          </a:p>
        </p:txBody>
      </p:sp>
      <p:sp>
        <p:nvSpPr>
          <p:cNvPr id="168" name="Google Shape;168;p22"/>
          <p:cNvSpPr/>
          <p:nvPr/>
        </p:nvSpPr>
        <p:spPr>
          <a:xfrm>
            <a:off x="669399" y="176824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sp>
        <p:nvSpPr>
          <p:cNvPr id="169" name="Google Shape;169;p22"/>
          <p:cNvSpPr/>
          <p:nvPr/>
        </p:nvSpPr>
        <p:spPr>
          <a:xfrm>
            <a:off x="177800" y="5594238"/>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5</a:t>
            </a:r>
            <a:endParaRPr sz="1800">
              <a:solidFill>
                <a:schemeClr val="dk1"/>
              </a:solidFill>
              <a:latin typeface="Calibri"/>
              <a:ea typeface="Calibri"/>
              <a:cs typeface="Calibri"/>
              <a:sym typeface="Calibri"/>
            </a:endParaRPr>
          </a:p>
        </p:txBody>
      </p:sp>
      <p:pic>
        <p:nvPicPr>
          <p:cNvPr id="170" name="Google Shape;170;p22"/>
          <p:cNvPicPr preferRelativeResize="0"/>
          <p:nvPr/>
        </p:nvPicPr>
        <p:blipFill rotWithShape="1">
          <a:blip r:embed="rId3">
            <a:alphaModFix/>
          </a:blip>
          <a:srcRect b="0" l="0" r="0" t="0"/>
          <a:stretch/>
        </p:blipFill>
        <p:spPr>
          <a:xfrm rot="5400000">
            <a:off x="3092565" y="1965600"/>
            <a:ext cx="2813520" cy="2191713"/>
          </a:xfrm>
          <a:prstGeom prst="rect">
            <a:avLst/>
          </a:prstGeom>
          <a:noFill/>
          <a:ln>
            <a:noFill/>
          </a:ln>
        </p:spPr>
      </p:pic>
      <p:sp>
        <p:nvSpPr>
          <p:cNvPr id="171" name="Google Shape;171;p22"/>
          <p:cNvSpPr/>
          <p:nvPr/>
        </p:nvSpPr>
        <p:spPr>
          <a:xfrm rot="5400000">
            <a:off x="4252750" y="740682"/>
            <a:ext cx="493150" cy="2321182"/>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22"/>
          <p:cNvSpPr/>
          <p:nvPr/>
        </p:nvSpPr>
        <p:spPr>
          <a:xfrm rot="5400000">
            <a:off x="4252750" y="1295644"/>
            <a:ext cx="493150" cy="2321182"/>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22"/>
          <p:cNvSpPr/>
          <p:nvPr/>
        </p:nvSpPr>
        <p:spPr>
          <a:xfrm rot="5400000">
            <a:off x="4252750" y="1895661"/>
            <a:ext cx="493150" cy="2321182"/>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22"/>
          <p:cNvSpPr/>
          <p:nvPr/>
        </p:nvSpPr>
        <p:spPr>
          <a:xfrm rot="5400000">
            <a:off x="4252750" y="2471330"/>
            <a:ext cx="493150" cy="2321182"/>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22"/>
          <p:cNvSpPr/>
          <p:nvPr/>
        </p:nvSpPr>
        <p:spPr>
          <a:xfrm rot="5400000">
            <a:off x="4252750" y="3036919"/>
            <a:ext cx="493150" cy="2321182"/>
          </a:xfrm>
          <a:prstGeom prst="roundRect">
            <a:avLst>
              <a:gd fmla="val 16667" name="adj"/>
            </a:avLst>
          </a:prstGeom>
          <a:noFill/>
          <a:ln cap="flat" cmpd="sng" w="38100">
            <a:solidFill>
              <a:srgbClr val="DA2E4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3"/>
          <p:cNvSpPr txBox="1"/>
          <p:nvPr/>
        </p:nvSpPr>
        <p:spPr>
          <a:xfrm>
            <a:off x="177800" y="1500808"/>
            <a:ext cx="120731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u="sng">
                <a:solidFill>
                  <a:schemeClr val="dk1"/>
                </a:solidFill>
                <a:latin typeface="Arial"/>
                <a:ea typeface="Arial"/>
                <a:cs typeface="Arial"/>
                <a:sym typeface="Arial"/>
              </a:rPr>
              <a:t>ACTIVITY 1:</a:t>
            </a:r>
            <a:endParaRPr sz="1400" u="sng">
              <a:solidFill>
                <a:schemeClr val="dk1"/>
              </a:solidFill>
              <a:latin typeface="Arial"/>
              <a:ea typeface="Arial"/>
              <a:cs typeface="Arial"/>
              <a:sym typeface="Arial"/>
            </a:endParaRPr>
          </a:p>
        </p:txBody>
      </p:sp>
      <p:sp>
        <p:nvSpPr>
          <p:cNvPr id="181" name="Google Shape;181;p23"/>
          <p:cNvSpPr txBox="1"/>
          <p:nvPr/>
        </p:nvSpPr>
        <p:spPr>
          <a:xfrm>
            <a:off x="177800" y="1823974"/>
            <a:ext cx="7602731"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Use counters to find       of 24.</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 </a:t>
            </a:r>
            <a:endParaRPr/>
          </a:p>
        </p:txBody>
      </p:sp>
      <p:sp>
        <p:nvSpPr>
          <p:cNvPr id="182" name="Google Shape;182;p23"/>
          <p:cNvSpPr/>
          <p:nvPr/>
        </p:nvSpPr>
        <p:spPr>
          <a:xfrm>
            <a:off x="2269599" y="1685474"/>
            <a:ext cx="441146"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u="sng">
                <a:solidFill>
                  <a:schemeClr val="dk1"/>
                </a:solidFill>
                <a:latin typeface="Arial"/>
                <a:ea typeface="Arial"/>
                <a:cs typeface="Arial"/>
                <a:sym typeface="Arial"/>
              </a:rPr>
              <a:t> 1 </a:t>
            </a:r>
            <a:endParaRPr/>
          </a:p>
          <a:p>
            <a:pPr indent="0" lvl="0" marL="0" marR="0" rtl="0" algn="l">
              <a:spcBef>
                <a:spcPts val="0"/>
              </a:spcBef>
              <a:spcAft>
                <a:spcPts val="0"/>
              </a:spcAft>
              <a:buNone/>
            </a:pPr>
            <a:r>
              <a:rPr lang="en-GB" sz="1800">
                <a:solidFill>
                  <a:schemeClr val="dk1"/>
                </a:solidFill>
                <a:latin typeface="Arial"/>
                <a:ea typeface="Arial"/>
                <a:cs typeface="Arial"/>
                <a:sym typeface="Arial"/>
              </a:rPr>
              <a:t> 3</a:t>
            </a:r>
            <a:endParaRPr sz="1800">
              <a:solidFill>
                <a:schemeClr val="dk1"/>
              </a:solidFill>
              <a:latin typeface="Calibri"/>
              <a:ea typeface="Calibri"/>
              <a:cs typeface="Calibri"/>
              <a:sym typeface="Calibri"/>
            </a:endParaRPr>
          </a:p>
        </p:txBody>
      </p:sp>
      <p:sp>
        <p:nvSpPr>
          <p:cNvPr id="183" name="Google Shape;183;p23"/>
          <p:cNvSpPr/>
          <p:nvPr/>
        </p:nvSpPr>
        <p:spPr>
          <a:xfrm>
            <a:off x="887505" y="2581835"/>
            <a:ext cx="5244353" cy="1011854"/>
          </a:xfrm>
          <a:prstGeom prst="rect">
            <a:avLst/>
          </a:prstGeom>
          <a:solidFill>
            <a:srgbClr val="FADF47"/>
          </a:solidFill>
          <a:ln cap="flat" cmpd="sng" w="1270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i="1" lang="en-GB" sz="1400">
                <a:solidFill>
                  <a:schemeClr val="dk1"/>
                </a:solidFill>
                <a:latin typeface="Arial"/>
                <a:ea typeface="Arial"/>
                <a:cs typeface="Arial"/>
                <a:sym typeface="Arial"/>
              </a:rPr>
              <a:t>How many counters will you need?</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How many equal groups will you need to divide them into?</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How many are in each group?</a:t>
            </a:r>
            <a:endParaRPr/>
          </a:p>
          <a:p>
            <a:pPr indent="0" lvl="0" marL="0" marR="0" rtl="0" algn="ctr">
              <a:spcBef>
                <a:spcPts val="0"/>
              </a:spcBef>
              <a:spcAft>
                <a:spcPts val="0"/>
              </a:spcAft>
              <a:buNone/>
            </a:pPr>
            <a:r>
              <a:rPr i="1" lang="en-GB" sz="1400">
                <a:solidFill>
                  <a:schemeClr val="dk1"/>
                </a:solidFill>
                <a:latin typeface="Arial"/>
                <a:ea typeface="Arial"/>
                <a:cs typeface="Arial"/>
                <a:sym typeface="Arial"/>
              </a:rPr>
              <a:t>Can you write the calculation as a number sentence?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