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1B0857B-E980-465B-94A6-1A10E333943B}">
  <a:tblStyle styleId="{01B0857B-E980-465B-94A6-1A10E333943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9814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thirdspacelearning.com/ub-interventions-general/?utm_source=download&amp;utm_medium=resource&amp;utm_campaign=tsl_february_2019&amp;utm_content=26_02_19_wr_ppt_year3_fractions_sp5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 descr="Template-blu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088" y="61915"/>
            <a:ext cx="9026525" cy="673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 descr="corn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124201" y="6356353"/>
            <a:ext cx="2895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9" name="Google Shape;19;p2" descr="logo-0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23" y="281412"/>
            <a:ext cx="1046636" cy="113029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174002" y="4770438"/>
            <a:ext cx="284629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6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152400" y="4776789"/>
            <a:ext cx="2854569" cy="11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2"/>
          </p:nvPr>
        </p:nvSpPr>
        <p:spPr>
          <a:xfrm>
            <a:off x="5643836" y="4776788"/>
            <a:ext cx="3196004" cy="119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3"/>
          </p:nvPr>
        </p:nvSpPr>
        <p:spPr>
          <a:xfrm>
            <a:off x="595141" y="1473624"/>
            <a:ext cx="8298474" cy="274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505"/>
              <a:buNone/>
              <a:defRPr sz="4505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BG">
  <p:cSld name="1_Slide BG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Year 3 Fractions Lesson 5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382588" y="6521242"/>
            <a:ext cx="87205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306387" y="768298"/>
            <a:ext cx="4092229" cy="557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Third Space Learning we provide personalised online lessons from specialist maths tutors to support the target groups in your school.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ready-to-go slides are designed to work alongside our interventions to supplement quality first teaching and raise attainment in maths for all pupils.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find out more about how you could use our 1-to-1 interventions year-round to boost maths progress in your school then get in touch: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020 3771 0095 hello@thirdspacelearning.com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Boosting maths progress through 1-to-1 conversations…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226024" y="121668"/>
            <a:ext cx="95090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21/03/2019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3"/>
          <p:cNvPicPr preferRelativeResize="0"/>
          <p:nvPr/>
        </p:nvPicPr>
        <p:blipFill rotWithShape="1">
          <a:blip r:embed="rId2">
            <a:alphaModFix/>
          </a:blip>
          <a:srcRect l="40123" r="15216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761" y="6409707"/>
            <a:ext cx="2646941" cy="222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BG">
  <p:cSld name="Slide BG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/>
          <p:nvPr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"/>
          <p:cNvSpPr/>
          <p:nvPr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Year 3 Fractions Lesson 5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"/>
          <p:cNvSpPr/>
          <p:nvPr/>
        </p:nvSpPr>
        <p:spPr>
          <a:xfrm>
            <a:off x="-35226" y="6408064"/>
            <a:ext cx="9179226" cy="500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4" descr="A close up of a logo&#10;&#10;Description generated with very high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6388" y="6529811"/>
            <a:ext cx="2646941" cy="22226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4"/>
          <p:cNvSpPr txBox="1"/>
          <p:nvPr/>
        </p:nvSpPr>
        <p:spPr>
          <a:xfrm>
            <a:off x="382588" y="6336576"/>
            <a:ext cx="872058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thirdspacelearning.com</a:t>
            </a:r>
            <a:r>
              <a:rPr lang="en-GB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Specialist 1-to-1 maths interventions and curriculum resources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"/>
          <p:cNvSpPr txBox="1"/>
          <p:nvPr/>
        </p:nvSpPr>
        <p:spPr>
          <a:xfrm>
            <a:off x="166597" y="768298"/>
            <a:ext cx="893657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identify and represent tenths as decimals</a:t>
            </a:r>
            <a:endParaRPr/>
          </a:p>
        </p:txBody>
      </p:sp>
      <p:graphicFrame>
        <p:nvGraphicFramePr>
          <p:cNvPr id="39" name="Google Shape;39;p4"/>
          <p:cNvGraphicFramePr/>
          <p:nvPr/>
        </p:nvGraphicFramePr>
        <p:xfrm>
          <a:off x="6815667" y="1366896"/>
          <a:ext cx="2006600" cy="243841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2006600"/>
              </a:tblGrid>
              <a:tr h="159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Success Criteria: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Mastery: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 understand the place value of the tenths column  and can represent tenths as decimals.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Greater Depth: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 can apply what I know about representing tenths as decimals when solving more complex problems.</a:t>
                      </a:r>
                      <a:endParaRPr sz="16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ECEEF1"/>
                    </a:solidFill>
                  </a:tcPr>
                </a:tc>
              </a:tr>
            </a:tbl>
          </a:graphicData>
        </a:graphic>
      </p:graphicFrame>
      <p:sp>
        <p:nvSpPr>
          <p:cNvPr id="40" name="Google Shape;40;p4"/>
          <p:cNvSpPr/>
          <p:nvPr/>
        </p:nvSpPr>
        <p:spPr>
          <a:xfrm>
            <a:off x="226024" y="121668"/>
            <a:ext cx="95090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21/03/2019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332398" y="5537782"/>
            <a:ext cx="7420952" cy="100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2544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Fractions</a:t>
            </a:r>
            <a:endParaRPr/>
          </a:p>
          <a:p>
            <a:pPr marL="112544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Lesson 5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3"/>
          </p:nvPr>
        </p:nvSpPr>
        <p:spPr>
          <a:xfrm>
            <a:off x="595141" y="2451312"/>
            <a:ext cx="8298474" cy="195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2544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GB" sz="4800">
                <a:latin typeface="Arial"/>
                <a:ea typeface="Arial"/>
                <a:cs typeface="Arial"/>
                <a:sym typeface="Arial"/>
              </a:rPr>
              <a:t>Ready-to-go Lesson Slides</a:t>
            </a:r>
            <a:endParaRPr/>
          </a:p>
          <a:p>
            <a:pPr marL="112544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GB" sz="4800">
                <a:latin typeface="Arial"/>
                <a:ea typeface="Arial"/>
                <a:cs typeface="Arial"/>
                <a:sym typeface="Arial"/>
              </a:rPr>
              <a:t>Year 3</a:t>
            </a:r>
            <a:endParaRPr/>
          </a:p>
          <a:p>
            <a:pPr marL="112544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505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8145438" y="6334311"/>
            <a:ext cx="998562" cy="42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2544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GB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Spr5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1: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4"/>
          <p:cNvSpPr txBox="1"/>
          <p:nvPr/>
        </p:nvSpPr>
        <p:spPr>
          <a:xfrm>
            <a:off x="177800" y="1823974"/>
            <a:ext cx="6569593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this table to show tenths in different ways: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2" name="Google Shape;192;p24"/>
          <p:cNvGraphicFramePr/>
          <p:nvPr/>
        </p:nvGraphicFramePr>
        <p:xfrm>
          <a:off x="446212" y="2786380"/>
          <a:ext cx="6095975" cy="311408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2095275"/>
                <a:gridCol w="1707775"/>
                <a:gridCol w="1210225"/>
                <a:gridCol w="10827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Fraction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Decimal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five tenths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nine tenths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0.9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seven tenths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0.7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3" name="Google Shape;193;p24"/>
          <p:cNvSpPr/>
          <p:nvPr/>
        </p:nvSpPr>
        <p:spPr>
          <a:xfrm>
            <a:off x="4612341" y="3281355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5 </a:t>
            </a:r>
            <a:endParaRPr sz="1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043" y="3281355"/>
            <a:ext cx="1627616" cy="660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8044" y="5123329"/>
            <a:ext cx="1692636" cy="686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8043" y="4208665"/>
            <a:ext cx="1627617" cy="660089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4"/>
          <p:cNvSpPr/>
          <p:nvPr/>
        </p:nvSpPr>
        <p:spPr>
          <a:xfrm>
            <a:off x="4600769" y="421554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9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4"/>
          <p:cNvSpPr/>
          <p:nvPr/>
        </p:nvSpPr>
        <p:spPr>
          <a:xfrm>
            <a:off x="4612341" y="5130378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7 </a:t>
            </a:r>
            <a:endParaRPr sz="1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5"/>
          <p:cNvSpPr txBox="1"/>
          <p:nvPr/>
        </p:nvSpPr>
        <p:spPr>
          <a:xfrm>
            <a:off x="180831" y="1808585"/>
            <a:ext cx="647546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this part written as a fraction and as a decimal?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6654" y="4227533"/>
            <a:ext cx="3874383" cy="635145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5"/>
          <p:cNvSpPr/>
          <p:nvPr/>
        </p:nvSpPr>
        <p:spPr>
          <a:xfrm>
            <a:off x="4261524" y="3500440"/>
            <a:ext cx="198697" cy="63514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A2E41"/>
          </a:solidFill>
          <a:ln w="12700" cap="flat" cmpd="sng">
            <a:solidFill>
              <a:srgbClr val="DA2E4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6"/>
          <p:cNvSpPr txBox="1"/>
          <p:nvPr/>
        </p:nvSpPr>
        <p:spPr>
          <a:xfrm>
            <a:off x="180831" y="1808585"/>
            <a:ext cx="647546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this part written as a fraction and as a decimal?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6654" y="4227533"/>
            <a:ext cx="3874383" cy="63514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6"/>
          <p:cNvSpPr/>
          <p:nvPr/>
        </p:nvSpPr>
        <p:spPr>
          <a:xfrm>
            <a:off x="4273503" y="3584573"/>
            <a:ext cx="198697" cy="63514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A2E41"/>
          </a:solidFill>
          <a:ln w="12700" cap="flat" cmpd="sng">
            <a:solidFill>
              <a:srgbClr val="DA2E4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6"/>
          <p:cNvSpPr/>
          <p:nvPr/>
        </p:nvSpPr>
        <p:spPr>
          <a:xfrm>
            <a:off x="3311827" y="2630467"/>
            <a:ext cx="58541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8 </a:t>
            </a:r>
            <a:endParaRPr sz="2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6"/>
          <p:cNvSpPr/>
          <p:nvPr/>
        </p:nvSpPr>
        <p:spPr>
          <a:xfrm>
            <a:off x="3875761" y="2845910"/>
            <a:ext cx="9941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= 0.8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7"/>
          <p:cNvSpPr txBox="1"/>
          <p:nvPr/>
        </p:nvSpPr>
        <p:spPr>
          <a:xfrm>
            <a:off x="180831" y="1808585"/>
            <a:ext cx="647546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this part written as a fraction and as a decimal?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313" y="4190325"/>
            <a:ext cx="5055752" cy="279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/>
          <p:nvPr/>
        </p:nvSpPr>
        <p:spPr>
          <a:xfrm>
            <a:off x="180831" y="1808585"/>
            <a:ext cx="647546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this part written as a fraction and as a decimal?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8"/>
          <p:cNvSpPr/>
          <p:nvPr/>
        </p:nvSpPr>
        <p:spPr>
          <a:xfrm>
            <a:off x="1682827" y="3141455"/>
            <a:ext cx="58541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endParaRPr sz="2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8"/>
          <p:cNvSpPr/>
          <p:nvPr/>
        </p:nvSpPr>
        <p:spPr>
          <a:xfrm>
            <a:off x="2246761" y="3356898"/>
            <a:ext cx="9941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= 0.3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2" name="Google Shape;23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313" y="4190325"/>
            <a:ext cx="5055752" cy="279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2: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9"/>
          <p:cNvSpPr txBox="1"/>
          <p:nvPr/>
        </p:nvSpPr>
        <p:spPr>
          <a:xfrm>
            <a:off x="180831" y="1808585"/>
            <a:ext cx="64754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these values as fractions and as decimals.</a:t>
            </a:r>
            <a:endParaRPr/>
          </a:p>
        </p:txBody>
      </p:sp>
      <p:pic>
        <p:nvPicPr>
          <p:cNvPr id="239" name="Google Shape;239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6348" y="2716305"/>
            <a:ext cx="4475704" cy="24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7617" y="4071128"/>
            <a:ext cx="3874383" cy="63514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29"/>
          <p:cNvSpPr/>
          <p:nvPr/>
        </p:nvSpPr>
        <p:spPr>
          <a:xfrm>
            <a:off x="2154538" y="3392914"/>
            <a:ext cx="198697" cy="63514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A2E41"/>
          </a:solidFill>
          <a:ln w="12700" cap="flat" cmpd="sng">
            <a:solidFill>
              <a:srgbClr val="DA2E4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Google Shape;242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5118" y="5116822"/>
            <a:ext cx="2629499" cy="1105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0"/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2: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0"/>
          <p:cNvSpPr txBox="1"/>
          <p:nvPr/>
        </p:nvSpPr>
        <p:spPr>
          <a:xfrm>
            <a:off x="180831" y="1808585"/>
            <a:ext cx="64754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these values as fractions and as decimals.</a:t>
            </a:r>
            <a:endParaRPr/>
          </a:p>
        </p:txBody>
      </p:sp>
      <p:sp>
        <p:nvSpPr>
          <p:cNvPr id="249" name="Google Shape;249;p30"/>
          <p:cNvSpPr/>
          <p:nvPr/>
        </p:nvSpPr>
        <p:spPr>
          <a:xfrm>
            <a:off x="5099391" y="2345153"/>
            <a:ext cx="58541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6 </a:t>
            </a:r>
            <a:endParaRPr sz="2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0"/>
          <p:cNvSpPr/>
          <p:nvPr/>
        </p:nvSpPr>
        <p:spPr>
          <a:xfrm>
            <a:off x="5663325" y="2560596"/>
            <a:ext cx="9941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= 0.6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6348" y="2716305"/>
            <a:ext cx="4475704" cy="24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7617" y="4071128"/>
            <a:ext cx="3874383" cy="63514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30"/>
          <p:cNvSpPr/>
          <p:nvPr/>
        </p:nvSpPr>
        <p:spPr>
          <a:xfrm>
            <a:off x="2154538" y="3392914"/>
            <a:ext cx="198697" cy="63514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A2E41"/>
          </a:solidFill>
          <a:ln w="12700" cap="flat" cmpd="sng">
            <a:solidFill>
              <a:srgbClr val="DA2E4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0"/>
          <p:cNvSpPr/>
          <p:nvPr/>
        </p:nvSpPr>
        <p:spPr>
          <a:xfrm>
            <a:off x="5099391" y="3594075"/>
            <a:ext cx="58541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4 </a:t>
            </a:r>
            <a:endParaRPr sz="2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0"/>
          <p:cNvSpPr/>
          <p:nvPr/>
        </p:nvSpPr>
        <p:spPr>
          <a:xfrm>
            <a:off x="5663325" y="3809518"/>
            <a:ext cx="9941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= 0.4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0"/>
          <p:cNvSpPr/>
          <p:nvPr/>
        </p:nvSpPr>
        <p:spPr>
          <a:xfrm>
            <a:off x="5098177" y="5192345"/>
            <a:ext cx="58541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9 </a:t>
            </a:r>
            <a:endParaRPr sz="2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0"/>
          <p:cNvSpPr/>
          <p:nvPr/>
        </p:nvSpPr>
        <p:spPr>
          <a:xfrm>
            <a:off x="5662111" y="5407788"/>
            <a:ext cx="9941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= 0.9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8" name="Google Shape;258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5118" y="5116822"/>
            <a:ext cx="2629499" cy="1105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1"/>
          <p:cNvSpPr txBox="1"/>
          <p:nvPr/>
        </p:nvSpPr>
        <p:spPr>
          <a:xfrm>
            <a:off x="177800" y="1500808"/>
            <a:ext cx="1306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3a: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1"/>
          <p:cNvSpPr txBox="1"/>
          <p:nvPr/>
        </p:nvSpPr>
        <p:spPr>
          <a:xfrm>
            <a:off x="177800" y="1823974"/>
            <a:ext cx="6569593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decimal has been written using a place-value grid.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write it as a fraction?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could you represent it pictorially?</a:t>
            </a:r>
            <a:endParaRPr/>
          </a:p>
        </p:txBody>
      </p:sp>
      <p:graphicFrame>
        <p:nvGraphicFramePr>
          <p:cNvPr id="265" name="Google Shape;265;p31"/>
          <p:cNvGraphicFramePr/>
          <p:nvPr/>
        </p:nvGraphicFramePr>
        <p:xfrm>
          <a:off x="414596" y="2311876"/>
          <a:ext cx="3458175" cy="146814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1575575"/>
                <a:gridCol w="376525"/>
                <a:gridCol w="150607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Tenths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800"/>
                        <a:buFont typeface="Arial"/>
                        <a:buNone/>
                      </a:pPr>
                      <a:r>
                        <a:rPr lang="en-GB" sz="4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66" name="Google Shape;266;p31"/>
          <p:cNvSpPr/>
          <p:nvPr/>
        </p:nvSpPr>
        <p:spPr>
          <a:xfrm>
            <a:off x="2143674" y="2433918"/>
            <a:ext cx="87428" cy="134470"/>
          </a:xfrm>
          <a:prstGeom prst="ellipse">
            <a:avLst/>
          </a:prstGeom>
          <a:solidFill>
            <a:srgbClr val="0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1"/>
          <p:cNvSpPr/>
          <p:nvPr/>
        </p:nvSpPr>
        <p:spPr>
          <a:xfrm>
            <a:off x="2143674" y="3042843"/>
            <a:ext cx="87428" cy="134470"/>
          </a:xfrm>
          <a:prstGeom prst="ellipse">
            <a:avLst/>
          </a:prstGeom>
          <a:solidFill>
            <a:srgbClr val="0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2"/>
          <p:cNvSpPr txBox="1"/>
          <p:nvPr/>
        </p:nvSpPr>
        <p:spPr>
          <a:xfrm>
            <a:off x="177800" y="1500808"/>
            <a:ext cx="13067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3a: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2"/>
          <p:cNvSpPr txBox="1"/>
          <p:nvPr/>
        </p:nvSpPr>
        <p:spPr>
          <a:xfrm>
            <a:off x="177800" y="1823974"/>
            <a:ext cx="6569593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decimal has been written using a place-value grid.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write it as a fraction?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could you represent it pictorially?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For example:</a:t>
            </a:r>
            <a:endParaRPr/>
          </a:p>
        </p:txBody>
      </p:sp>
      <p:graphicFrame>
        <p:nvGraphicFramePr>
          <p:cNvPr id="274" name="Google Shape;274;p32"/>
          <p:cNvGraphicFramePr/>
          <p:nvPr/>
        </p:nvGraphicFramePr>
        <p:xfrm>
          <a:off x="414596" y="2311876"/>
          <a:ext cx="3458175" cy="146814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1575575"/>
                <a:gridCol w="376525"/>
                <a:gridCol w="150607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Tenths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800"/>
                        <a:buFont typeface="Arial"/>
                        <a:buNone/>
                      </a:pPr>
                      <a:r>
                        <a:rPr lang="en-GB" sz="4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75" name="Google Shape;275;p32"/>
          <p:cNvSpPr/>
          <p:nvPr/>
        </p:nvSpPr>
        <p:spPr>
          <a:xfrm>
            <a:off x="2143674" y="2433918"/>
            <a:ext cx="87428" cy="134470"/>
          </a:xfrm>
          <a:prstGeom prst="ellipse">
            <a:avLst/>
          </a:prstGeom>
          <a:solidFill>
            <a:srgbClr val="0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2"/>
          <p:cNvSpPr/>
          <p:nvPr/>
        </p:nvSpPr>
        <p:spPr>
          <a:xfrm>
            <a:off x="2143674" y="3042843"/>
            <a:ext cx="87428" cy="134470"/>
          </a:xfrm>
          <a:prstGeom prst="ellipse">
            <a:avLst/>
          </a:prstGeom>
          <a:solidFill>
            <a:srgbClr val="0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2"/>
          <p:cNvSpPr/>
          <p:nvPr/>
        </p:nvSpPr>
        <p:spPr>
          <a:xfrm>
            <a:off x="4109549" y="3661311"/>
            <a:ext cx="58541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7 </a:t>
            </a:r>
            <a:endParaRPr sz="2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Google Shape;278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077" y="5639335"/>
            <a:ext cx="5055752" cy="279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3"/>
          <p:cNvSpPr txBox="1"/>
          <p:nvPr/>
        </p:nvSpPr>
        <p:spPr>
          <a:xfrm>
            <a:off x="177800" y="1500808"/>
            <a:ext cx="131632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3b: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33"/>
          <p:cNvSpPr txBox="1"/>
          <p:nvPr/>
        </p:nvSpPr>
        <p:spPr>
          <a:xfrm>
            <a:off x="177800" y="1823974"/>
            <a:ext cx="6569593" cy="6186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a place-value grid and digit cards to play this game with a partner.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arenR"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of you should make a decimal number using the place-value grid. This should show a number of tenths and should be between 0 and 1.</a:t>
            </a:r>
            <a:endParaRPr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arenR"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other player should then represent the decimal number as a fraction and pictorially. They get a point for each representation!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write it as a fraction?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could you represent it pictorially?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For example: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4"/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4: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4"/>
          <p:cNvSpPr txBox="1"/>
          <p:nvPr/>
        </p:nvSpPr>
        <p:spPr>
          <a:xfrm>
            <a:off x="177800" y="1823974"/>
            <a:ext cx="6569593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Ryan says that one tenth of an hour is 6 minutes.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he correct? Why / why not?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Isla says that one tenth of 1 metre is 10 cm.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she correct? Why / why not?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Jessica says that 0.20 is the same as 20 tenths.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she correct? Why/ why not?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5"/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4: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5"/>
          <p:cNvSpPr txBox="1"/>
          <p:nvPr/>
        </p:nvSpPr>
        <p:spPr>
          <a:xfrm>
            <a:off x="177800" y="1823974"/>
            <a:ext cx="6569593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Ryan says that one tenth of an hour is 6 minutes.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he correct? Why / why not?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Yes. Ryan is correct. There are 60 minutes in an hour and so there are ten lots of 6 minutes. So one tenth is equal to 6 minutes.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Isla says that one tenth of 1 metre is 10 cm.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she correct? Why / why not?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Yes. Isla is correct. There are 100 cm in 1 metre and so there are ten lots of 10cm. So one tenth is equal to 10 cm.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Jessica says that 0.20 is the same as 20 tenths.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she correct? Why/ why not?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No . Jessica is not correct. In the decimal 0.20, the digit 2 is in the tenths column, so it stands for 2 tenths. 0.20 is the same as 0.2.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"/>
          <p:cNvSpPr txBox="1"/>
          <p:nvPr/>
        </p:nvSpPr>
        <p:spPr>
          <a:xfrm>
            <a:off x="161326" y="1534454"/>
            <a:ext cx="8966202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True or False?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Five tenths can be written as 50.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			 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2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      = 0.7				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3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In the decimal number 0.1, the 1 digit has a value of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1 ten.		 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						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 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4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0.6 is less than 1		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5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If there are ten children in a queue and three of them are boys, then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0.7 of the queue are girls.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36"/>
          <p:cNvSpPr txBox="1"/>
          <p:nvPr/>
        </p:nvSpPr>
        <p:spPr>
          <a:xfrm>
            <a:off x="188996" y="1196752"/>
            <a:ext cx="17907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EVALUATION:</a:t>
            </a:r>
            <a:endParaRPr sz="1400" u="sng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6"/>
          <p:cNvSpPr/>
          <p:nvPr/>
        </p:nvSpPr>
        <p:spPr>
          <a:xfrm>
            <a:off x="737620" y="2873282"/>
            <a:ext cx="46839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7 </a:t>
            </a:r>
            <a:endParaRPr sz="200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000">
              <a:solidFill>
                <a:srgbClr val="388C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7"/>
          <p:cNvSpPr txBox="1"/>
          <p:nvPr/>
        </p:nvSpPr>
        <p:spPr>
          <a:xfrm>
            <a:off x="177798" y="1534454"/>
            <a:ext cx="8966202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True or False?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Five tenths can be written as 50.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FALSE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			 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2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      = 0.7				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3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In the decimal number 0.1, the 1 digit has a value of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1 ten.		 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						FALSE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 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4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0.6 is less than 1		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88CDA"/>
              </a:buClr>
              <a:buSzPts val="2000"/>
              <a:buFont typeface="Arial"/>
              <a:buAutoNum type="alphaLcParenR" startAt="5"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If there are ten children in a queue and three of them are boys, then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0.7 of the queue are girls.			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en-GB" sz="2000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2000" b="1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7"/>
          <p:cNvSpPr txBox="1"/>
          <p:nvPr/>
        </p:nvSpPr>
        <p:spPr>
          <a:xfrm>
            <a:off x="251520" y="1154696"/>
            <a:ext cx="165789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 dirty="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EVALUATION:</a:t>
            </a:r>
            <a:endParaRPr sz="1400" u="sng" dirty="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7"/>
          <p:cNvSpPr/>
          <p:nvPr/>
        </p:nvSpPr>
        <p:spPr>
          <a:xfrm>
            <a:off x="737620" y="2873282"/>
            <a:ext cx="46839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 7 </a:t>
            </a:r>
            <a:endParaRPr sz="2000">
              <a:solidFill>
                <a:srgbClr val="388CD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388CD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000">
              <a:solidFill>
                <a:srgbClr val="388C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8192"/>
            <a:ext cx="9144000" cy="6461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STARTER: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180831" y="1808585"/>
            <a:ext cx="647546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one is different?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8191" y="2271549"/>
            <a:ext cx="1466459" cy="14263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0" name="Google Shape;120;p17"/>
          <p:cNvGraphicFramePr/>
          <p:nvPr/>
        </p:nvGraphicFramePr>
        <p:xfrm>
          <a:off x="370562" y="5171772"/>
          <a:ext cx="6096000" cy="37085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</a:tr>
            </a:tbl>
          </a:graphicData>
        </a:graphic>
      </p:graphicFrame>
      <p:sp>
        <p:nvSpPr>
          <p:cNvPr id="121" name="Google Shape;121;p17"/>
          <p:cNvSpPr/>
          <p:nvPr/>
        </p:nvSpPr>
        <p:spPr>
          <a:xfrm>
            <a:off x="2998694" y="4800932"/>
            <a:ext cx="255495" cy="3708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44153" y="3963163"/>
            <a:ext cx="2461228" cy="640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53179" y="2756563"/>
            <a:ext cx="2043175" cy="67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191" y="4097674"/>
            <a:ext cx="1664079" cy="43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STARTER: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180831" y="1808585"/>
            <a:ext cx="647546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one is different?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1" name="Google Shape;131;p18"/>
          <p:cNvGraphicFramePr/>
          <p:nvPr/>
        </p:nvGraphicFramePr>
        <p:xfrm>
          <a:off x="370562" y="5171772"/>
          <a:ext cx="6096000" cy="37085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2E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DF47"/>
                    </a:solidFill>
                  </a:tcPr>
                </a:tc>
              </a:tr>
            </a:tbl>
          </a:graphicData>
        </a:graphic>
      </p:graphicFrame>
      <p:sp>
        <p:nvSpPr>
          <p:cNvPr id="132" name="Google Shape;132;p18"/>
          <p:cNvSpPr/>
          <p:nvPr/>
        </p:nvSpPr>
        <p:spPr>
          <a:xfrm>
            <a:off x="4170269" y="4800932"/>
            <a:ext cx="255495" cy="3708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4153" y="3963163"/>
            <a:ext cx="2461228" cy="640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3179" y="2756563"/>
            <a:ext cx="2043175" cy="67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191" y="4097674"/>
            <a:ext cx="1664079" cy="43189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8"/>
          <p:cNvSpPr/>
          <p:nvPr/>
        </p:nvSpPr>
        <p:spPr>
          <a:xfrm>
            <a:off x="3497345" y="2469168"/>
            <a:ext cx="2754841" cy="1247225"/>
          </a:xfrm>
          <a:prstGeom prst="ellipse">
            <a:avLst/>
          </a:prstGeom>
          <a:noFill/>
          <a:ln w="38100" cap="flat" cmpd="sng">
            <a:solidFill>
              <a:srgbClr val="DA2E4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259177" y="5680237"/>
            <a:ext cx="86256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Each of the images should be labelled with 7 tenths apart from the doughnut shapes. This image shows 7 out of 12 shaded (or 7 twelfths) instead!</a:t>
            </a: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42048" y="2271549"/>
            <a:ext cx="1492602" cy="1430556"/>
            <a:chOff x="842048" y="2271549"/>
            <a:chExt cx="1492602" cy="1430556"/>
          </a:xfrm>
        </p:grpSpPr>
        <p:pic>
          <p:nvPicPr>
            <p:cNvPr id="139" name="Google Shape;139;p1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68191" y="2271549"/>
              <a:ext cx="1466459" cy="142639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18"/>
            <p:cNvSpPr txBox="1"/>
            <p:nvPr/>
          </p:nvSpPr>
          <p:spPr>
            <a:xfrm>
              <a:off x="939630" y="3055774"/>
              <a:ext cx="497587" cy="64633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 u="sng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br>
                <a:rPr lang="en-GB" sz="1800" b="1" u="sng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842048" y="3056186"/>
              <a:ext cx="672426" cy="641756"/>
            </a:xfrm>
            <a:prstGeom prst="ellipse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9"/>
          <p:cNvSpPr txBox="1"/>
          <p:nvPr/>
        </p:nvSpPr>
        <p:spPr>
          <a:xfrm>
            <a:off x="177800" y="1823974"/>
            <a:ext cx="656959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the table: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8" name="Google Shape;148;p19"/>
          <p:cNvGraphicFramePr/>
          <p:nvPr/>
        </p:nvGraphicFramePr>
        <p:xfrm>
          <a:off x="446212" y="2786380"/>
          <a:ext cx="6095975" cy="128526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2095275"/>
                <a:gridCol w="1707775"/>
                <a:gridCol w="1210225"/>
                <a:gridCol w="10827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Fraction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Decimal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 tenth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149" name="Google Shape;14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256" y="3202081"/>
            <a:ext cx="1855477" cy="75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177800" y="1823974"/>
            <a:ext cx="6569593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the table: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" name="Google Shape;156;p20"/>
          <p:cNvGraphicFramePr/>
          <p:nvPr/>
        </p:nvGraphicFramePr>
        <p:xfrm>
          <a:off x="446212" y="2786380"/>
          <a:ext cx="6095975" cy="128526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2095275"/>
                <a:gridCol w="1707775"/>
                <a:gridCol w="1210225"/>
                <a:gridCol w="10827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Fraction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Decimal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 tenth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0.1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157" name="Google Shape;157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256" y="3202081"/>
            <a:ext cx="1855477" cy="7524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0"/>
          <p:cNvSpPr/>
          <p:nvPr/>
        </p:nvSpPr>
        <p:spPr>
          <a:xfrm>
            <a:off x="4612341" y="3281355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  <a:endParaRPr sz="1800" b="1">
              <a:solidFill>
                <a:srgbClr val="DA2E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DA2E4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>
              <a:solidFill>
                <a:srgbClr val="DA2E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1"/>
          <p:cNvSpPr txBox="1"/>
          <p:nvPr/>
        </p:nvSpPr>
        <p:spPr>
          <a:xfrm>
            <a:off x="177800" y="1823974"/>
            <a:ext cx="6569593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complete this table?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5" name="Google Shape;165;p21"/>
          <p:cNvGraphicFramePr/>
          <p:nvPr/>
        </p:nvGraphicFramePr>
        <p:xfrm>
          <a:off x="446212" y="2786380"/>
          <a:ext cx="6095975" cy="128526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2095275"/>
                <a:gridCol w="1707775"/>
                <a:gridCol w="1210225"/>
                <a:gridCol w="10827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Fraction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Decimal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66" name="Google Shape;166;p21"/>
          <p:cNvSpPr/>
          <p:nvPr/>
        </p:nvSpPr>
        <p:spPr>
          <a:xfrm>
            <a:off x="4612341" y="3281355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280" y="3281355"/>
            <a:ext cx="1593693" cy="646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TALKING TIME: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2"/>
          <p:cNvSpPr txBox="1"/>
          <p:nvPr/>
        </p:nvSpPr>
        <p:spPr>
          <a:xfrm>
            <a:off x="177800" y="1823974"/>
            <a:ext cx="6569593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complete this table?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4" name="Google Shape;174;p22"/>
          <p:cNvGraphicFramePr/>
          <p:nvPr/>
        </p:nvGraphicFramePr>
        <p:xfrm>
          <a:off x="446212" y="2786380"/>
          <a:ext cx="6095975" cy="128526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2095275"/>
                <a:gridCol w="1707775"/>
                <a:gridCol w="1210225"/>
                <a:gridCol w="10827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Fraction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Decimal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three tenths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rgbClr val="DA2E4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75" name="Google Shape;175;p22"/>
          <p:cNvSpPr/>
          <p:nvPr/>
        </p:nvSpPr>
        <p:spPr>
          <a:xfrm>
            <a:off x="4612341" y="3281355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280" y="3281355"/>
            <a:ext cx="1593693" cy="646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1:</a:t>
            </a:r>
            <a:endParaRPr sz="1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3"/>
          <p:cNvSpPr txBox="1"/>
          <p:nvPr/>
        </p:nvSpPr>
        <p:spPr>
          <a:xfrm>
            <a:off x="177800" y="1823974"/>
            <a:ext cx="6569593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this table to show tenths in different ways: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3" name="Google Shape;183;p23"/>
          <p:cNvGraphicFramePr/>
          <p:nvPr/>
        </p:nvGraphicFramePr>
        <p:xfrm>
          <a:off x="446212" y="2786380"/>
          <a:ext cx="6095975" cy="3114080"/>
        </p:xfrm>
        <a:graphic>
          <a:graphicData uri="http://schemas.openxmlformats.org/drawingml/2006/table">
            <a:tbl>
              <a:tblPr firstRow="1" bandRow="1">
                <a:noFill/>
                <a:tableStyleId>{01B0857B-E980-465B-94A6-1A10E333943B}</a:tableStyleId>
              </a:tblPr>
              <a:tblGrid>
                <a:gridCol w="2095275"/>
                <a:gridCol w="1707775"/>
                <a:gridCol w="1210225"/>
                <a:gridCol w="10827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Fraction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Decimal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383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solidFill>
                          <a:srgbClr val="DA2E4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184" name="Google Shape;184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044" y="5123329"/>
            <a:ext cx="1692636" cy="686458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3"/>
          <p:cNvSpPr/>
          <p:nvPr/>
        </p:nvSpPr>
        <p:spPr>
          <a:xfrm>
            <a:off x="4600769" y="421554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9 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On-screen Show (4:3)</PresentationFormat>
  <Paragraphs>269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Katarina Perry</cp:lastModifiedBy>
  <cp:revision>1</cp:revision>
  <dcterms:modified xsi:type="dcterms:W3CDTF">2020-03-10T16:06:45Z</dcterms:modified>
</cp:coreProperties>
</file>