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9" r:id="rId4"/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E59B8D-7493-49CF-BB80-5C27C1D262EA}">
  <a:tblStyle styleId="{D2E59B8D-7493-49CF-BB80-5C27C1D262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blue.jp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89" y="61917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ner.png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2" y="6356355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-01.png"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4" y="281414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174003" y="4770438"/>
            <a:ext cx="28462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152401" y="4776791"/>
            <a:ext cx="2854569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5643837" y="4776788"/>
            <a:ext cx="3196004" cy="119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595141" y="1473624"/>
            <a:ext cx="8298474" cy="274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5"/>
              <a:buNone/>
              <a:defRPr sz="450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G">
  <p:cSld name="Slide BG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Fractions Lesson 9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generated with very high confidence" id="111" name="Google Shape;1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389" y="6529813"/>
            <a:ext cx="2646941" cy="22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82588" y="6336578"/>
            <a:ext cx="87205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thirdspacelearning.com</a:t>
            </a: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Specialist 1-to-1 maths interventions and curriculum resources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66598" y="768298"/>
            <a:ext cx="89365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find a unit fraction of an amount (3)</a:t>
            </a:r>
            <a:endParaRPr/>
          </a:p>
        </p:txBody>
      </p:sp>
      <p:graphicFrame>
        <p:nvGraphicFramePr>
          <p:cNvPr id="114" name="Google Shape;114;p16"/>
          <p:cNvGraphicFramePr/>
          <p:nvPr/>
        </p:nvGraphicFramePr>
        <p:xfrm>
          <a:off x="6815668" y="13668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{D2E59B8D-7493-49CF-BB80-5C27C1D262EA}</a:tableStyleId>
              </a:tblPr>
              <a:tblGrid>
                <a:gridCol w="2006600"/>
              </a:tblGrid>
              <a:tr h="159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Success Criteria: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Mastery: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 can use division to find a fraction of an amount to solve problems in various contexts.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Depth: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 can apply what I have learned about fractions of amounts when solving more complex problems.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CEEF1"/>
                    </a:solidFill>
                  </a:tcPr>
                </a:tc>
              </a:tr>
            </a:tbl>
          </a:graphicData>
        </a:graphic>
      </p:graphicFrame>
      <p:sp>
        <p:nvSpPr>
          <p:cNvPr id="115" name="Google Shape;115;p16"/>
          <p:cNvSpPr/>
          <p:nvPr/>
        </p:nvSpPr>
        <p:spPr>
          <a:xfrm>
            <a:off x="226025" y="121670"/>
            <a:ext cx="9509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21/03/2019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 BG">
  <p:cSld name="1_Slide BG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Fractions Lesson 9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382588" y="6521244"/>
            <a:ext cx="87205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06388" y="768299"/>
            <a:ext cx="4092229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Third Space Learning we provide personalised online lessons from specialist maths tutors to support the target groups in your school.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ready-to-go slides are designed to work alongside our interventions to supplement quality first teaching and raise attainment in maths for all pupils.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out more about how you could use our 1-to-1 interventions year-round to boost maths progress in your school then get in touch: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020 3771 0095 hello@thirdspacelearning.com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Boosting maths progress through 1-to-1 conversations…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26025" y="121670"/>
            <a:ext cx="9509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21/03/2019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 b="277" l="40123" r="15216" t="0"/>
          <a:stretch/>
        </p:blipFill>
        <p:spPr>
          <a:xfrm>
            <a:off x="4745385" y="509527"/>
            <a:ext cx="4398616" cy="634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very high confidence" id="31" name="Google Shape;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762" y="6409709"/>
            <a:ext cx="2646941" cy="22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2" name="Google Shape;162;p2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0" name="Google Shape;170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 BG">
  <p:cSld name="1_Slide BG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1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Fractions Lesson 8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382588" y="6521244"/>
            <a:ext cx="87205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306388" y="768299"/>
            <a:ext cx="4092229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Third Space Learning we provide personalised online lessons from specialist maths tutors to support the target groups in your school.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ready-to-go slides are designed to work alongside our interventions to supplement quality first teaching and raise attainment in maths for all pupils.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out more about how you could use our 1-to-1 interventions year-round to boost maths progress in your school then get in touch: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020 3771 0095 hello@thirdspacelearning.com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Boosting maths progress through 1-to-1 conversations…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226025" y="121670"/>
            <a:ext cx="9509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21/03/2019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2">
            <a:alphaModFix/>
          </a:blip>
          <a:srcRect b="277" l="40123" r="15216" t="0"/>
          <a:stretch/>
        </p:blipFill>
        <p:spPr>
          <a:xfrm>
            <a:off x="4745385" y="509527"/>
            <a:ext cx="4398616" cy="634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very high confidence"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762" y="6409709"/>
            <a:ext cx="2646941" cy="22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blue.jpg" id="194" name="Google Shape;19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89" y="61917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ner.png"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idx="11" type="ftr"/>
          </p:nvPr>
        </p:nvSpPr>
        <p:spPr>
          <a:xfrm>
            <a:off x="3124202" y="6356355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-01.png"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4" y="281414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174003" y="4770438"/>
            <a:ext cx="28462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152401" y="4776791"/>
            <a:ext cx="2854569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2" type="body"/>
          </p:nvPr>
        </p:nvSpPr>
        <p:spPr>
          <a:xfrm>
            <a:off x="5643837" y="4776788"/>
            <a:ext cx="3196004" cy="119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3" type="body"/>
          </p:nvPr>
        </p:nvSpPr>
        <p:spPr>
          <a:xfrm>
            <a:off x="595141" y="1473624"/>
            <a:ext cx="8298474" cy="274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5"/>
              <a:buNone/>
              <a:defRPr sz="450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BG">
  <p:cSld name="Slide BG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/>
          <p:nvPr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Fractions Lesson 9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generated with very high confidence" id="212" name="Google Shape;21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388" y="6529811"/>
            <a:ext cx="2646941" cy="22226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382588" y="6336576"/>
            <a:ext cx="87205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thirdspacelearning.com</a:t>
            </a: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Specialist 1-to-1 maths interventions and curriculum resources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66597" y="768298"/>
            <a:ext cx="89365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find a unit fraction of an amount (3)</a:t>
            </a:r>
            <a:endParaRPr/>
          </a:p>
        </p:txBody>
      </p:sp>
      <p:graphicFrame>
        <p:nvGraphicFramePr>
          <p:cNvPr id="215" name="Google Shape;215;p31"/>
          <p:cNvGraphicFramePr/>
          <p:nvPr/>
        </p:nvGraphicFramePr>
        <p:xfrm>
          <a:off x="6815667" y="13668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{D2E59B8D-7493-49CF-BB80-5C27C1D262EA}</a:tableStyleId>
              </a:tblPr>
              <a:tblGrid>
                <a:gridCol w="2006600"/>
              </a:tblGrid>
              <a:tr h="159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Success Criteria: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Mastery: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 can use division to find a non-unit fraction of an amount.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Depth: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 can apply what I have learned about finding non-unit fractions of amounts when solving more complex problems.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ECEEF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31"/>
          <p:cNvSpPr/>
          <p:nvPr/>
        </p:nvSpPr>
        <p:spPr>
          <a:xfrm>
            <a:off x="226024" y="121668"/>
            <a:ext cx="9509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21/03/2019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 BG">
  <p:cSld name="1_Slide BG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 Fractions Lesson 8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382588" y="6521242"/>
            <a:ext cx="87205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306387" y="768298"/>
            <a:ext cx="4092229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Third Space Learning we provide personalised online lessons from specialist maths tutors to support the target groups in your school.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ready-to-go slides are designed to work alongside our interventions to supplement quality first teaching and raise attainment in maths for all pupils.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out more about how you could use our 1-to-1 interventions year-round to boost maths progress in your school then get in touch: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020 3771 0095 hello@thirdspacelearning.com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Boosting maths progress through 1-to-1 conversations…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226024" y="121668"/>
            <a:ext cx="9509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21/03/2019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2">
            <a:alphaModFix/>
          </a:blip>
          <a:srcRect b="277" l="40123" r="15216" t="0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generated with very high confidence"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761" y="6409707"/>
            <a:ext cx="2646941" cy="22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2" name="Google Shape;232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3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7" name="Google Shape;257;p3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3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9" name="Google Shape;259;p3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1" name="Google Shape;271;p4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2" name="Google Shape;272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9" name="Google Shape;279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blue.jpg" id="295" name="Google Shape;2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ner.png" id="296" name="Google Shape;29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>
            <p:ph idx="11" type="ftr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-01.png" id="298" name="Google Shape;29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152400" y="4776789"/>
            <a:ext cx="2854569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44"/>
          <p:cNvSpPr txBox="1"/>
          <p:nvPr>
            <p:ph idx="2" type="body"/>
          </p:nvPr>
        </p:nvSpPr>
        <p:spPr>
          <a:xfrm>
            <a:off x="5643836" y="4776788"/>
            <a:ext cx="3196004" cy="119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4"/>
          <p:cNvSpPr txBox="1"/>
          <p:nvPr>
            <p:ph idx="3" type="body"/>
          </p:nvPr>
        </p:nvSpPr>
        <p:spPr>
          <a:xfrm>
            <a:off x="595141" y="1473624"/>
            <a:ext cx="8298474" cy="274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5"/>
              <a:buNone/>
              <a:defRPr sz="450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idx="1" type="body"/>
          </p:nvPr>
        </p:nvSpPr>
        <p:spPr>
          <a:xfrm>
            <a:off x="332398" y="5537782"/>
            <a:ext cx="7420952" cy="1007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254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Fractions</a:t>
            </a:r>
            <a:endParaRPr/>
          </a:p>
          <a:p>
            <a:pPr indent="0" lvl="0" marL="11254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Lesson 8</a:t>
            </a:r>
            <a:endParaRPr/>
          </a:p>
        </p:txBody>
      </p:sp>
      <p:sp>
        <p:nvSpPr>
          <p:cNvPr id="309" name="Google Shape;309;p45"/>
          <p:cNvSpPr txBox="1"/>
          <p:nvPr>
            <p:ph idx="2" type="body"/>
          </p:nvPr>
        </p:nvSpPr>
        <p:spPr>
          <a:xfrm>
            <a:off x="595141" y="2451312"/>
            <a:ext cx="8298474" cy="1955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254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 sz="4800">
                <a:latin typeface="Arial"/>
                <a:ea typeface="Arial"/>
                <a:cs typeface="Arial"/>
                <a:sym typeface="Arial"/>
              </a:rPr>
              <a:t>Ready-to-go Lesson Slides</a:t>
            </a:r>
            <a:endParaRPr/>
          </a:p>
          <a:p>
            <a:pPr indent="0" lvl="0" marL="11254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 sz="4800">
                <a:latin typeface="Arial"/>
                <a:ea typeface="Arial"/>
                <a:cs typeface="Arial"/>
                <a:sym typeface="Arial"/>
              </a:rPr>
              <a:t>Year 3</a:t>
            </a:r>
            <a:endParaRPr/>
          </a:p>
          <a:p>
            <a:pPr indent="0" lvl="0" marL="11254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5"/>
          <p:cNvSpPr txBox="1"/>
          <p:nvPr/>
        </p:nvSpPr>
        <p:spPr>
          <a:xfrm>
            <a:off x="8145438" y="6334311"/>
            <a:ext cx="998562" cy="422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254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Spr5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4"/>
          <p:cNvSpPr txBox="1"/>
          <p:nvPr/>
        </p:nvSpPr>
        <p:spPr>
          <a:xfrm>
            <a:off x="304800" y="2103718"/>
            <a:ext cx="471154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bag of apples weighs 1kg and 600g.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uses      of the bag to make a pudding.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of the bag has she used?</a:t>
            </a:r>
            <a:endParaRPr/>
          </a:p>
        </p:txBody>
      </p:sp>
      <p:sp>
        <p:nvSpPr>
          <p:cNvPr id="397" name="Google Shape;397;p54"/>
          <p:cNvSpPr txBox="1"/>
          <p:nvPr/>
        </p:nvSpPr>
        <p:spPr>
          <a:xfrm>
            <a:off x="1475261" y="254605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98" name="Google Shape;398;p54"/>
          <p:cNvSpPr txBox="1"/>
          <p:nvPr/>
        </p:nvSpPr>
        <p:spPr>
          <a:xfrm>
            <a:off x="1469439" y="28148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99" name="Google Shape;399;p54"/>
          <p:cNvCxnSpPr/>
          <p:nvPr/>
        </p:nvCxnSpPr>
        <p:spPr>
          <a:xfrm>
            <a:off x="1511045" y="2851009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p54"/>
          <p:cNvSpPr txBox="1"/>
          <p:nvPr/>
        </p:nvSpPr>
        <p:spPr>
          <a:xfrm>
            <a:off x="322730" y="4225365"/>
            <a:ext cx="7680308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grams there are in 1kg and 600g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1600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one-quarter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1600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get the answer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Beth used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1kg and 200g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01" name="Google Shape;4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646" y="4482848"/>
            <a:ext cx="1484154" cy="195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5"/>
          <p:cNvSpPr txBox="1"/>
          <p:nvPr/>
        </p:nvSpPr>
        <p:spPr>
          <a:xfrm>
            <a:off x="304800" y="2103718"/>
            <a:ext cx="537846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giant bar of chocolate measures 1.25m in length.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children each get      of the bar.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length of the bar does each child get?</a:t>
            </a:r>
            <a:endParaRPr/>
          </a:p>
        </p:txBody>
      </p:sp>
      <p:sp>
        <p:nvSpPr>
          <p:cNvPr id="408" name="Google Shape;408;p55"/>
          <p:cNvSpPr txBox="1"/>
          <p:nvPr/>
        </p:nvSpPr>
        <p:spPr>
          <a:xfrm>
            <a:off x="2359742" y="251902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9" name="Google Shape;409;p55"/>
          <p:cNvSpPr txBox="1"/>
          <p:nvPr/>
        </p:nvSpPr>
        <p:spPr>
          <a:xfrm>
            <a:off x="2370557" y="279531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10" name="Google Shape;410;p55"/>
          <p:cNvCxnSpPr/>
          <p:nvPr/>
        </p:nvCxnSpPr>
        <p:spPr>
          <a:xfrm>
            <a:off x="2430534" y="2855288"/>
            <a:ext cx="21237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1" name="Google Shape;411;p55"/>
          <p:cNvSpPr txBox="1"/>
          <p:nvPr/>
        </p:nvSpPr>
        <p:spPr>
          <a:xfrm>
            <a:off x="322730" y="4225365"/>
            <a:ext cx="769096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centimetres there are in 1.25m = ___cm.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one-fifth of ___, which is 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each child will receive ___cm of chocolate.</a:t>
            </a:r>
            <a:endParaRPr/>
          </a:p>
        </p:txBody>
      </p:sp>
      <p:pic>
        <p:nvPicPr>
          <p:cNvPr id="412" name="Google Shape;41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800" y="4946205"/>
            <a:ext cx="2044700" cy="140062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5"/>
          <p:cNvSpPr/>
          <p:nvPr/>
        </p:nvSpPr>
        <p:spPr>
          <a:xfrm>
            <a:off x="8839200" y="6216650"/>
            <a:ext cx="304800" cy="165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6"/>
          <p:cNvSpPr txBox="1"/>
          <p:nvPr/>
        </p:nvSpPr>
        <p:spPr>
          <a:xfrm>
            <a:off x="304800" y="2103718"/>
            <a:ext cx="537846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giant bar of chocolate measures 1.25m in length.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children each get      of the bar.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length of the bar does each child get?</a:t>
            </a:r>
            <a:endParaRPr/>
          </a:p>
        </p:txBody>
      </p:sp>
      <p:sp>
        <p:nvSpPr>
          <p:cNvPr id="420" name="Google Shape;420;p56"/>
          <p:cNvSpPr txBox="1"/>
          <p:nvPr/>
        </p:nvSpPr>
        <p:spPr>
          <a:xfrm>
            <a:off x="2359742" y="251902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21" name="Google Shape;421;p56"/>
          <p:cNvSpPr txBox="1"/>
          <p:nvPr/>
        </p:nvSpPr>
        <p:spPr>
          <a:xfrm>
            <a:off x="2370557" y="279531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22" name="Google Shape;422;p56"/>
          <p:cNvCxnSpPr/>
          <p:nvPr/>
        </p:nvCxnSpPr>
        <p:spPr>
          <a:xfrm>
            <a:off x="2430534" y="2855288"/>
            <a:ext cx="21237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3" name="Google Shape;423;p56"/>
          <p:cNvSpPr txBox="1"/>
          <p:nvPr/>
        </p:nvSpPr>
        <p:spPr>
          <a:xfrm>
            <a:off x="322730" y="4225365"/>
            <a:ext cx="752641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centimetres there are in 1.25m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one-fifth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each child will receive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 of chocolate.</a:t>
            </a:r>
            <a:endParaRPr/>
          </a:p>
        </p:txBody>
      </p:sp>
      <p:pic>
        <p:nvPicPr>
          <p:cNvPr id="424" name="Google Shape;42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800" y="4946205"/>
            <a:ext cx="2044700" cy="140062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6"/>
          <p:cNvSpPr/>
          <p:nvPr/>
        </p:nvSpPr>
        <p:spPr>
          <a:xfrm>
            <a:off x="8839200" y="6216650"/>
            <a:ext cx="304800" cy="165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7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7"/>
          <p:cNvSpPr txBox="1"/>
          <p:nvPr/>
        </p:nvSpPr>
        <p:spPr>
          <a:xfrm>
            <a:off x="259572" y="2100170"/>
            <a:ext cx="353814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      of 2 hours.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hours = ___ minutes.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of  ___ minutes = ___.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of ___ minutes = ___ minutes.</a:t>
            </a:r>
            <a:endParaRPr/>
          </a:p>
        </p:txBody>
      </p:sp>
      <p:cxnSp>
        <p:nvCxnSpPr>
          <p:cNvPr id="432" name="Google Shape;432;p57"/>
          <p:cNvCxnSpPr/>
          <p:nvPr/>
        </p:nvCxnSpPr>
        <p:spPr>
          <a:xfrm>
            <a:off x="908910" y="2325247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3" name="Google Shape;433;p57"/>
          <p:cNvSpPr txBox="1"/>
          <p:nvPr/>
        </p:nvSpPr>
        <p:spPr>
          <a:xfrm>
            <a:off x="873514" y="200668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34" name="Google Shape;434;p57"/>
          <p:cNvSpPr txBox="1"/>
          <p:nvPr/>
        </p:nvSpPr>
        <p:spPr>
          <a:xfrm>
            <a:off x="878430" y="230066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435" name="Google Shape;435;p57"/>
          <p:cNvCxnSpPr/>
          <p:nvPr/>
        </p:nvCxnSpPr>
        <p:spPr>
          <a:xfrm>
            <a:off x="246790" y="3674314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57"/>
          <p:cNvSpPr txBox="1"/>
          <p:nvPr/>
        </p:nvSpPr>
        <p:spPr>
          <a:xfrm>
            <a:off x="211394" y="335574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37" name="Google Shape;437;p57"/>
          <p:cNvSpPr txBox="1"/>
          <p:nvPr/>
        </p:nvSpPr>
        <p:spPr>
          <a:xfrm>
            <a:off x="216310" y="364973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438" name="Google Shape;438;p57"/>
          <p:cNvCxnSpPr/>
          <p:nvPr/>
        </p:nvCxnSpPr>
        <p:spPr>
          <a:xfrm>
            <a:off x="223192" y="4494326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9" name="Google Shape;439;p57"/>
          <p:cNvSpPr txBox="1"/>
          <p:nvPr/>
        </p:nvSpPr>
        <p:spPr>
          <a:xfrm>
            <a:off x="187796" y="417576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0" name="Google Shape;440;p57"/>
          <p:cNvSpPr txBox="1"/>
          <p:nvPr/>
        </p:nvSpPr>
        <p:spPr>
          <a:xfrm>
            <a:off x="192712" y="446974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441" name="Google Shape;4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070" y="3886200"/>
            <a:ext cx="2489930" cy="248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8"/>
          <p:cNvSpPr txBox="1"/>
          <p:nvPr/>
        </p:nvSpPr>
        <p:spPr>
          <a:xfrm>
            <a:off x="259572" y="2100170"/>
            <a:ext cx="340990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      of 2 hours.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hours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minutes.</a:t>
            </a:r>
            <a:endParaRPr/>
          </a:p>
        </p:txBody>
      </p:sp>
      <p:cxnSp>
        <p:nvCxnSpPr>
          <p:cNvPr id="448" name="Google Shape;448;p58"/>
          <p:cNvCxnSpPr/>
          <p:nvPr/>
        </p:nvCxnSpPr>
        <p:spPr>
          <a:xfrm>
            <a:off x="889860" y="2306197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9" name="Google Shape;449;p58"/>
          <p:cNvSpPr txBox="1"/>
          <p:nvPr/>
        </p:nvSpPr>
        <p:spPr>
          <a:xfrm>
            <a:off x="854464" y="198763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0" name="Google Shape;450;p58"/>
          <p:cNvSpPr txBox="1"/>
          <p:nvPr/>
        </p:nvSpPr>
        <p:spPr>
          <a:xfrm>
            <a:off x="859380" y="228161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451" name="Google Shape;451;p58"/>
          <p:cNvCxnSpPr/>
          <p:nvPr/>
        </p:nvCxnSpPr>
        <p:spPr>
          <a:xfrm>
            <a:off x="246790" y="3674314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2" name="Google Shape;452;p58"/>
          <p:cNvSpPr txBox="1"/>
          <p:nvPr/>
        </p:nvSpPr>
        <p:spPr>
          <a:xfrm>
            <a:off x="211394" y="335574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53" name="Google Shape;453;p58"/>
          <p:cNvSpPr txBox="1"/>
          <p:nvPr/>
        </p:nvSpPr>
        <p:spPr>
          <a:xfrm>
            <a:off x="216310" y="364973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454" name="Google Shape;454;p58"/>
          <p:cNvCxnSpPr/>
          <p:nvPr/>
        </p:nvCxnSpPr>
        <p:spPr>
          <a:xfrm>
            <a:off x="223192" y="4494326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5" name="Google Shape;455;p58"/>
          <p:cNvSpPr txBox="1"/>
          <p:nvPr/>
        </p:nvSpPr>
        <p:spPr>
          <a:xfrm>
            <a:off x="187796" y="417576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6" name="Google Shape;456;p58"/>
          <p:cNvSpPr txBox="1"/>
          <p:nvPr/>
        </p:nvSpPr>
        <p:spPr>
          <a:xfrm>
            <a:off x="192712" y="446974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457" name="Google Shape;45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070" y="3886200"/>
            <a:ext cx="2489930" cy="248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 txBox="1"/>
          <p:nvPr/>
        </p:nvSpPr>
        <p:spPr>
          <a:xfrm>
            <a:off x="285751" y="2006600"/>
            <a:ext cx="6451599" cy="4196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film lasts 3 hours and 10 minutes.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Jenny has to go to bed and misses the last         of the film.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minutes of the film does she miss?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hours and 10 minutes =  ___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___ minutes = ___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___ minutes = ___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Jenny misses ___ minutes or ___ hour and ___ minutes. </a:t>
            </a:r>
            <a:endParaRPr/>
          </a:p>
        </p:txBody>
      </p:sp>
      <p:cxnSp>
        <p:nvCxnSpPr>
          <p:cNvPr id="464" name="Google Shape;464;p59"/>
          <p:cNvCxnSpPr/>
          <p:nvPr/>
        </p:nvCxnSpPr>
        <p:spPr>
          <a:xfrm>
            <a:off x="412750" y="43370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5" name="Google Shape;465;p59"/>
          <p:cNvSpPr txBox="1"/>
          <p:nvPr/>
        </p:nvSpPr>
        <p:spPr>
          <a:xfrm>
            <a:off x="381000" y="40195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66" name="Google Shape;466;p59"/>
          <p:cNvSpPr txBox="1"/>
          <p:nvPr/>
        </p:nvSpPr>
        <p:spPr>
          <a:xfrm>
            <a:off x="387350" y="43053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67" name="Google Shape;467;p59"/>
          <p:cNvCxnSpPr/>
          <p:nvPr/>
        </p:nvCxnSpPr>
        <p:spPr>
          <a:xfrm>
            <a:off x="406400" y="51879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8" name="Google Shape;468;p59"/>
          <p:cNvSpPr txBox="1"/>
          <p:nvPr/>
        </p:nvSpPr>
        <p:spPr>
          <a:xfrm>
            <a:off x="374650" y="48704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69" name="Google Shape;469;p59"/>
          <p:cNvSpPr txBox="1"/>
          <p:nvPr/>
        </p:nvSpPr>
        <p:spPr>
          <a:xfrm>
            <a:off x="381000" y="51562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70" name="Google Shape;470;p59"/>
          <p:cNvCxnSpPr/>
          <p:nvPr/>
        </p:nvCxnSpPr>
        <p:spPr>
          <a:xfrm>
            <a:off x="4832350" y="27241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1" name="Google Shape;471;p59"/>
          <p:cNvSpPr txBox="1"/>
          <p:nvPr/>
        </p:nvSpPr>
        <p:spPr>
          <a:xfrm>
            <a:off x="4800600" y="24066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2" name="Google Shape;472;p59"/>
          <p:cNvSpPr txBox="1"/>
          <p:nvPr/>
        </p:nvSpPr>
        <p:spPr>
          <a:xfrm>
            <a:off x="4806950" y="26924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473" name="Google Shape;47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927" y="4659627"/>
            <a:ext cx="1703073" cy="170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0"/>
          <p:cNvSpPr txBox="1"/>
          <p:nvPr/>
        </p:nvSpPr>
        <p:spPr>
          <a:xfrm>
            <a:off x="285750" y="2006600"/>
            <a:ext cx="6070893" cy="4196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film lasts 3 hours and 10 minutes.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Jenny has to go to bed and misses the last       of the film.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minutes of the film does she miss?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hours and 10 minutes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Jenny misses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 or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hour and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minutes. </a:t>
            </a:r>
            <a:endParaRPr/>
          </a:p>
        </p:txBody>
      </p:sp>
      <p:cxnSp>
        <p:nvCxnSpPr>
          <p:cNvPr id="480" name="Google Shape;480;p60"/>
          <p:cNvCxnSpPr/>
          <p:nvPr/>
        </p:nvCxnSpPr>
        <p:spPr>
          <a:xfrm>
            <a:off x="412750" y="43370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1" name="Google Shape;481;p60"/>
          <p:cNvSpPr txBox="1"/>
          <p:nvPr/>
        </p:nvSpPr>
        <p:spPr>
          <a:xfrm>
            <a:off x="381000" y="40195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2" name="Google Shape;482;p60"/>
          <p:cNvSpPr txBox="1"/>
          <p:nvPr/>
        </p:nvSpPr>
        <p:spPr>
          <a:xfrm>
            <a:off x="387350" y="43053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83" name="Google Shape;483;p60"/>
          <p:cNvCxnSpPr/>
          <p:nvPr/>
        </p:nvCxnSpPr>
        <p:spPr>
          <a:xfrm>
            <a:off x="406400" y="51879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4" name="Google Shape;484;p60"/>
          <p:cNvSpPr txBox="1"/>
          <p:nvPr/>
        </p:nvSpPr>
        <p:spPr>
          <a:xfrm>
            <a:off x="374650" y="48704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5" name="Google Shape;485;p60"/>
          <p:cNvSpPr txBox="1"/>
          <p:nvPr/>
        </p:nvSpPr>
        <p:spPr>
          <a:xfrm>
            <a:off x="381000" y="51562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86" name="Google Shape;486;p60"/>
          <p:cNvCxnSpPr/>
          <p:nvPr/>
        </p:nvCxnSpPr>
        <p:spPr>
          <a:xfrm>
            <a:off x="4787900" y="2711450"/>
            <a:ext cx="279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p60"/>
          <p:cNvSpPr txBox="1"/>
          <p:nvPr/>
        </p:nvSpPr>
        <p:spPr>
          <a:xfrm>
            <a:off x="4756150" y="23939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8" name="Google Shape;488;p60"/>
          <p:cNvSpPr txBox="1"/>
          <p:nvPr/>
        </p:nvSpPr>
        <p:spPr>
          <a:xfrm>
            <a:off x="4762500" y="26797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489" name="Google Shape;4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927" y="4659627"/>
            <a:ext cx="1703073" cy="170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1"/>
          <p:cNvSpPr txBox="1"/>
          <p:nvPr/>
        </p:nvSpPr>
        <p:spPr>
          <a:xfrm>
            <a:off x="393700" y="2216150"/>
            <a:ext cx="5698996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Connor makes 3 football banners.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banner uses 250cm of material.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has a 5 metre roll of material.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material is left after making the 6 banners?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fraction of the original roll is left? </a:t>
            </a:r>
            <a:endParaRPr/>
          </a:p>
        </p:txBody>
      </p:sp>
      <p:pic>
        <p:nvPicPr>
          <p:cNvPr id="496" name="Google Shape;4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200" y="5515778"/>
            <a:ext cx="3022600" cy="7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0" y="4702978"/>
            <a:ext cx="3022600" cy="7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0" y="3947328"/>
            <a:ext cx="3022600" cy="7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2"/>
          <p:cNvSpPr txBox="1"/>
          <p:nvPr/>
        </p:nvSpPr>
        <p:spPr>
          <a:xfrm>
            <a:off x="336550" y="1866900"/>
            <a:ext cx="5698996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Connor makes 3 football banners.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banner uses 250cm of material.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has a 10 metre roll of material.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material is left after making the 6 banners?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fraction of the original roll is left? </a:t>
            </a:r>
            <a:endParaRPr/>
          </a:p>
        </p:txBody>
      </p:sp>
      <p:sp>
        <p:nvSpPr>
          <p:cNvPr id="505" name="Google Shape;505;p62"/>
          <p:cNvSpPr txBox="1"/>
          <p:nvPr/>
        </p:nvSpPr>
        <p:spPr>
          <a:xfrm>
            <a:off x="330200" y="4102100"/>
            <a:ext cx="523091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x 250cm = 750cm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 metres = 1000cm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1000 – 750 = 250cm, so 250cm of material is left.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250cm is       of the original roll.</a:t>
            </a:r>
            <a:endParaRPr/>
          </a:p>
        </p:txBody>
      </p:sp>
      <p:cxnSp>
        <p:nvCxnSpPr>
          <p:cNvPr id="506" name="Google Shape;506;p62"/>
          <p:cNvCxnSpPr/>
          <p:nvPr/>
        </p:nvCxnSpPr>
        <p:spPr>
          <a:xfrm>
            <a:off x="1422400" y="5626100"/>
            <a:ext cx="266700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7" name="Google Shape;507;p62"/>
          <p:cNvSpPr txBox="1"/>
          <p:nvPr/>
        </p:nvSpPr>
        <p:spPr>
          <a:xfrm>
            <a:off x="1390650" y="53022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08" name="Google Shape;508;p62"/>
          <p:cNvSpPr txBox="1"/>
          <p:nvPr/>
        </p:nvSpPr>
        <p:spPr>
          <a:xfrm>
            <a:off x="1397000" y="55943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509" name="Google Shape;5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200" y="5515778"/>
            <a:ext cx="3022600" cy="7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0" y="4702978"/>
            <a:ext cx="3022600" cy="7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0" y="3947328"/>
            <a:ext cx="3022600" cy="7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/>
          <p:cNvSpPr txBox="1"/>
          <p:nvPr/>
        </p:nvSpPr>
        <p:spPr>
          <a:xfrm>
            <a:off x="177800" y="1447800"/>
            <a:ext cx="4698722" cy="3795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400"/>
              <a:buFont typeface="Arial"/>
              <a:buNone/>
            </a:pPr>
            <a:r>
              <a:rPr b="1" i="0" lang="en-GB" sz="1400" u="sng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 u="sng">
              <a:solidFill>
                <a:srgbClr val="388CD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Holly has a bottle of pear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She drinks        of the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Her sister, Grace drinks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00ml.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One fifth of the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 is left in the bottle.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0" sz="1800" cap="none" strike="noStrike">
              <a:solidFill>
                <a:srgbClr val="388CD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How much did Holly drink?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What fraction of the bottle did Grace drink?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How much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 did the bottle contain?</a:t>
            </a:r>
            <a:endParaRPr/>
          </a:p>
        </p:txBody>
      </p:sp>
      <p:cxnSp>
        <p:nvCxnSpPr>
          <p:cNvPr id="517" name="Google Shape;517;p63"/>
          <p:cNvCxnSpPr/>
          <p:nvPr/>
        </p:nvCxnSpPr>
        <p:spPr>
          <a:xfrm>
            <a:off x="1441450" y="2590800"/>
            <a:ext cx="298450" cy="0"/>
          </a:xfrm>
          <a:prstGeom prst="straightConnector1">
            <a:avLst/>
          </a:prstGeom>
          <a:noFill/>
          <a:ln cap="flat" cmpd="sng" w="19050">
            <a:solidFill>
              <a:srgbClr val="388CD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p63"/>
          <p:cNvSpPr txBox="1"/>
          <p:nvPr/>
        </p:nvSpPr>
        <p:spPr>
          <a:xfrm>
            <a:off x="1441450" y="22669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19" name="Google Shape;519;p63"/>
          <p:cNvSpPr txBox="1"/>
          <p:nvPr/>
        </p:nvSpPr>
        <p:spPr>
          <a:xfrm>
            <a:off x="1447800" y="25400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520" name="Google Shape;5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875" y="1473200"/>
            <a:ext cx="1491734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4"/>
          <p:cNvSpPr txBox="1"/>
          <p:nvPr/>
        </p:nvSpPr>
        <p:spPr>
          <a:xfrm>
            <a:off x="177800" y="1447800"/>
            <a:ext cx="4698722" cy="3795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400"/>
              <a:buFont typeface="Arial"/>
              <a:buNone/>
            </a:pPr>
            <a:r>
              <a:rPr b="1" i="0" lang="en-GB" sz="1400" u="sng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 u="sng">
              <a:solidFill>
                <a:srgbClr val="388CD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Holly has a bottle of pear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She drinks        of the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Her sister, Grace drinks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00ml.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One fifth of the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 is left in the bottle.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0" sz="1800" cap="none" strike="noStrike">
              <a:solidFill>
                <a:srgbClr val="388CD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How much did Holly drink?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What fraction of the bottle did Grace drink?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8CDA"/>
              </a:buClr>
              <a:buSzPts val="1800"/>
              <a:buFont typeface="Arial"/>
              <a:buNone/>
            </a:pP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How much </a:t>
            </a: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r>
              <a:rPr i="0" lang="en-GB" sz="1800" cap="none" strike="noStrike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 did the bottle contain?</a:t>
            </a:r>
            <a:endParaRPr/>
          </a:p>
        </p:txBody>
      </p:sp>
      <p:cxnSp>
        <p:nvCxnSpPr>
          <p:cNvPr id="526" name="Google Shape;526;p64"/>
          <p:cNvCxnSpPr/>
          <p:nvPr/>
        </p:nvCxnSpPr>
        <p:spPr>
          <a:xfrm>
            <a:off x="1441450" y="2590800"/>
            <a:ext cx="298450" cy="0"/>
          </a:xfrm>
          <a:prstGeom prst="straightConnector1">
            <a:avLst/>
          </a:prstGeom>
          <a:noFill/>
          <a:ln cap="flat" cmpd="sng" w="19050">
            <a:solidFill>
              <a:srgbClr val="388CD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7" name="Google Shape;527;p64"/>
          <p:cNvSpPr txBox="1"/>
          <p:nvPr/>
        </p:nvSpPr>
        <p:spPr>
          <a:xfrm>
            <a:off x="1441450" y="226695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28" name="Google Shape;528;p64"/>
          <p:cNvSpPr txBox="1"/>
          <p:nvPr/>
        </p:nvSpPr>
        <p:spPr>
          <a:xfrm>
            <a:off x="5079696" y="4025900"/>
            <a:ext cx="36407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Holly drinks 900ml of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Sarah drinks one-fifth of the juice.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bottle contained 1.5 litres of juice.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4"/>
          <p:cNvSpPr txBox="1"/>
          <p:nvPr/>
        </p:nvSpPr>
        <p:spPr>
          <a:xfrm>
            <a:off x="1447800" y="25400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88CDA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530" name="Google Shape;53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875" y="1473200"/>
            <a:ext cx="1491734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192"/>
            <a:ext cx="9144000" cy="646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/>
        </p:nvSpPr>
        <p:spPr>
          <a:xfrm>
            <a:off x="177802" y="1500810"/>
            <a:ext cx="1078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STARTER: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489646" y="2088372"/>
            <a:ext cx="363432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      of a set of books.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were in the whole set?</a:t>
            </a:r>
            <a:endParaRPr/>
          </a:p>
        </p:txBody>
      </p:sp>
      <p:pic>
        <p:nvPicPr>
          <p:cNvPr id="321" name="Google Shape;3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7" y="2601616"/>
            <a:ext cx="4268509" cy="240103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7"/>
          <p:cNvSpPr txBox="1"/>
          <p:nvPr/>
        </p:nvSpPr>
        <p:spPr>
          <a:xfrm>
            <a:off x="1297859" y="196448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323" name="Google Shape;323;p47"/>
          <p:cNvCxnSpPr/>
          <p:nvPr/>
        </p:nvCxnSpPr>
        <p:spPr>
          <a:xfrm>
            <a:off x="1350953" y="2306648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4" name="Google Shape;324;p47"/>
          <p:cNvSpPr txBox="1"/>
          <p:nvPr/>
        </p:nvSpPr>
        <p:spPr>
          <a:xfrm>
            <a:off x="1309658" y="225945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/>
          <p:nvPr/>
        </p:nvSpPr>
        <p:spPr>
          <a:xfrm>
            <a:off x="177802" y="1500810"/>
            <a:ext cx="1078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STARTER: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8"/>
          <p:cNvSpPr txBox="1"/>
          <p:nvPr/>
        </p:nvSpPr>
        <p:spPr>
          <a:xfrm>
            <a:off x="489646" y="2088372"/>
            <a:ext cx="363432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      of a set of books.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were in the whole set?</a:t>
            </a:r>
            <a:endParaRPr/>
          </a:p>
        </p:txBody>
      </p:sp>
      <p:pic>
        <p:nvPicPr>
          <p:cNvPr id="331" name="Google Shape;3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7" y="2601616"/>
            <a:ext cx="4268509" cy="240103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8"/>
          <p:cNvSpPr txBox="1"/>
          <p:nvPr/>
        </p:nvSpPr>
        <p:spPr>
          <a:xfrm>
            <a:off x="1315557" y="198218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333" name="Google Shape;333;p48"/>
          <p:cNvCxnSpPr/>
          <p:nvPr/>
        </p:nvCxnSpPr>
        <p:spPr>
          <a:xfrm>
            <a:off x="1350953" y="2306648"/>
            <a:ext cx="2300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p48"/>
          <p:cNvSpPr txBox="1"/>
          <p:nvPr/>
        </p:nvSpPr>
        <p:spPr>
          <a:xfrm>
            <a:off x="1309658" y="225945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35" name="Google Shape;335;p48"/>
          <p:cNvSpPr txBox="1"/>
          <p:nvPr/>
        </p:nvSpPr>
        <p:spPr>
          <a:xfrm>
            <a:off x="4664963" y="4028603"/>
            <a:ext cx="447903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You can divide the amount by the numerator, then multiply the answer by the denominator.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 ÷ 2 =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 x 5 = 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So, there are 25 books in the whole set.</a:t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9"/>
          <p:cNvSpPr txBox="1"/>
          <p:nvPr/>
        </p:nvSpPr>
        <p:spPr>
          <a:xfrm>
            <a:off x="304800" y="2103718"/>
            <a:ext cx="568617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has £4.50.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wants to save      of her money in her piggybank.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would she save?</a:t>
            </a:r>
            <a:endParaRPr/>
          </a:p>
        </p:txBody>
      </p:sp>
      <p:sp>
        <p:nvSpPr>
          <p:cNvPr id="342" name="Google Shape;342;p49"/>
          <p:cNvSpPr txBox="1"/>
          <p:nvPr/>
        </p:nvSpPr>
        <p:spPr>
          <a:xfrm>
            <a:off x="2318869" y="255195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3" name="Google Shape;343;p49"/>
          <p:cNvSpPr txBox="1"/>
          <p:nvPr/>
        </p:nvSpPr>
        <p:spPr>
          <a:xfrm>
            <a:off x="2324846" y="28089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44" name="Google Shape;344;p49"/>
          <p:cNvCxnSpPr/>
          <p:nvPr/>
        </p:nvCxnSpPr>
        <p:spPr>
          <a:xfrm>
            <a:off x="2348753" y="2868707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49"/>
          <p:cNvSpPr txBox="1"/>
          <p:nvPr/>
        </p:nvSpPr>
        <p:spPr>
          <a:xfrm>
            <a:off x="322730" y="4225365"/>
            <a:ext cx="6718506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pence there are in £4.50 = ___p.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one-fifth of ___, which is ____.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___ by ___ to get the answer 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Anna will save ____.</a:t>
            </a:r>
            <a:endParaRPr/>
          </a:p>
        </p:txBody>
      </p:sp>
      <p:pic>
        <p:nvPicPr>
          <p:cNvPr id="346" name="Google Shape;34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588" y="4876800"/>
            <a:ext cx="1905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0"/>
          <p:cNvSpPr txBox="1"/>
          <p:nvPr/>
        </p:nvSpPr>
        <p:spPr>
          <a:xfrm>
            <a:off x="304800" y="2103718"/>
            <a:ext cx="568617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has £4.50.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wants to save      of her money in her piggybank.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would she save?</a:t>
            </a:r>
            <a:endParaRPr/>
          </a:p>
        </p:txBody>
      </p:sp>
      <p:sp>
        <p:nvSpPr>
          <p:cNvPr id="353" name="Google Shape;353;p50"/>
          <p:cNvSpPr txBox="1"/>
          <p:nvPr/>
        </p:nvSpPr>
        <p:spPr>
          <a:xfrm>
            <a:off x="2318869" y="255195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4" name="Google Shape;354;p50"/>
          <p:cNvSpPr txBox="1"/>
          <p:nvPr/>
        </p:nvSpPr>
        <p:spPr>
          <a:xfrm>
            <a:off x="2324846" y="28089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55" name="Google Shape;355;p50"/>
          <p:cNvCxnSpPr/>
          <p:nvPr/>
        </p:nvCxnSpPr>
        <p:spPr>
          <a:xfrm>
            <a:off x="2348753" y="2868707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50"/>
          <p:cNvSpPr txBox="1"/>
          <p:nvPr/>
        </p:nvSpPr>
        <p:spPr>
          <a:xfrm>
            <a:off x="322730" y="4225365"/>
            <a:ext cx="6718506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pence there are in £4.50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one-fifth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</a:t>
            </a:r>
            <a:r>
              <a:rPr lang="en-GB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90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get the answer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Anna will save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£2.70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357" name="Google Shape;3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588" y="4876800"/>
            <a:ext cx="1905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304800" y="2103718"/>
            <a:ext cx="392928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saves up £8.60.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wants to spend      on a new toy.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would he spend?</a:t>
            </a:r>
            <a:endParaRPr/>
          </a:p>
        </p:txBody>
      </p:sp>
      <p:sp>
        <p:nvSpPr>
          <p:cNvPr id="364" name="Google Shape;364;p51"/>
          <p:cNvSpPr txBox="1"/>
          <p:nvPr/>
        </p:nvSpPr>
        <p:spPr>
          <a:xfrm>
            <a:off x="2318869" y="255195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65" name="Google Shape;365;p51"/>
          <p:cNvSpPr txBox="1"/>
          <p:nvPr/>
        </p:nvSpPr>
        <p:spPr>
          <a:xfrm>
            <a:off x="2324846" y="28089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66" name="Google Shape;366;p51"/>
          <p:cNvCxnSpPr/>
          <p:nvPr/>
        </p:nvCxnSpPr>
        <p:spPr>
          <a:xfrm>
            <a:off x="2348753" y="2868707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51"/>
          <p:cNvSpPr txBox="1"/>
          <p:nvPr/>
        </p:nvSpPr>
        <p:spPr>
          <a:xfrm>
            <a:off x="322730" y="4225365"/>
            <a:ext cx="6718506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pence there are in £8.60 = ___p.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one-fifth of ___, which is 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___ by __ to get the answer 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Ben will spend ___.</a:t>
            </a:r>
            <a:endParaRPr/>
          </a:p>
        </p:txBody>
      </p:sp>
      <p:pic>
        <p:nvPicPr>
          <p:cNvPr id="368" name="Google Shape;3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300" y="5000413"/>
            <a:ext cx="2044700" cy="13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/>
        </p:nvSpPr>
        <p:spPr>
          <a:xfrm>
            <a:off x="177802" y="1500810"/>
            <a:ext cx="12073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2"/>
          <p:cNvSpPr txBox="1"/>
          <p:nvPr/>
        </p:nvSpPr>
        <p:spPr>
          <a:xfrm>
            <a:off x="304800" y="2103718"/>
            <a:ext cx="392928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saves up £8.60.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wants to spend      on a new toy.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would he spend?</a:t>
            </a:r>
            <a:endParaRPr/>
          </a:p>
        </p:txBody>
      </p:sp>
      <p:sp>
        <p:nvSpPr>
          <p:cNvPr id="375" name="Google Shape;375;p52"/>
          <p:cNvSpPr txBox="1"/>
          <p:nvPr/>
        </p:nvSpPr>
        <p:spPr>
          <a:xfrm>
            <a:off x="2318869" y="255195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76" name="Google Shape;376;p52"/>
          <p:cNvSpPr txBox="1"/>
          <p:nvPr/>
        </p:nvSpPr>
        <p:spPr>
          <a:xfrm>
            <a:off x="2324846" y="28089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77" name="Google Shape;377;p52"/>
          <p:cNvCxnSpPr/>
          <p:nvPr/>
        </p:nvCxnSpPr>
        <p:spPr>
          <a:xfrm>
            <a:off x="2348753" y="2868707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8" name="Google Shape;378;p52"/>
          <p:cNvSpPr txBox="1"/>
          <p:nvPr/>
        </p:nvSpPr>
        <p:spPr>
          <a:xfrm>
            <a:off x="322730" y="4225365"/>
            <a:ext cx="6718506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pence there are in £8.60 =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860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one-quarter of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860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get the answer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645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Ben will spend </a:t>
            </a:r>
            <a:r>
              <a:rPr lang="en-GB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£6.45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379" name="Google Shape;37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300" y="5000413"/>
            <a:ext cx="2044700" cy="13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 txBox="1"/>
          <p:nvPr/>
        </p:nvSpPr>
        <p:spPr>
          <a:xfrm>
            <a:off x="177802" y="1500810"/>
            <a:ext cx="150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TALKING TIME:</a:t>
            </a:r>
            <a:endParaRPr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3"/>
          <p:cNvSpPr txBox="1"/>
          <p:nvPr/>
        </p:nvSpPr>
        <p:spPr>
          <a:xfrm>
            <a:off x="304800" y="2103718"/>
            <a:ext cx="471154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bag of apples weighs 1kg and 600g.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uses      of the bag to make a pudding.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of the bag has she used?</a:t>
            </a:r>
            <a:endParaRPr/>
          </a:p>
        </p:txBody>
      </p:sp>
      <p:sp>
        <p:nvSpPr>
          <p:cNvPr id="386" name="Google Shape;386;p53"/>
          <p:cNvSpPr txBox="1"/>
          <p:nvPr/>
        </p:nvSpPr>
        <p:spPr>
          <a:xfrm>
            <a:off x="1475261" y="254605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87" name="Google Shape;387;p53"/>
          <p:cNvSpPr txBox="1"/>
          <p:nvPr/>
        </p:nvSpPr>
        <p:spPr>
          <a:xfrm>
            <a:off x="1469439" y="281484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88" name="Google Shape;388;p53"/>
          <p:cNvCxnSpPr/>
          <p:nvPr/>
        </p:nvCxnSpPr>
        <p:spPr>
          <a:xfrm>
            <a:off x="1511045" y="2851009"/>
            <a:ext cx="22710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53"/>
          <p:cNvSpPr txBox="1"/>
          <p:nvPr/>
        </p:nvSpPr>
        <p:spPr>
          <a:xfrm>
            <a:off x="322730" y="4225365"/>
            <a:ext cx="7487947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I can work out how many grams there are in 1kg and 600g = ___g.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 can work out one-quarter of ___, which is ____.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then multiply ___ by ___ to get the answer 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Beth used __kg and ___g.</a:t>
            </a:r>
            <a:endParaRPr/>
          </a:p>
        </p:txBody>
      </p:sp>
      <p:pic>
        <p:nvPicPr>
          <p:cNvPr id="390" name="Google Shape;3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646" y="4482848"/>
            <a:ext cx="1484154" cy="195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